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7" r:id="rId1"/>
  </p:sldMasterIdLst>
  <p:notesMasterIdLst>
    <p:notesMasterId r:id="rId97"/>
  </p:notesMasterIdLst>
  <p:handoutMasterIdLst>
    <p:handoutMasterId r:id="rId98"/>
  </p:handoutMasterIdLst>
  <p:sldIdLst>
    <p:sldId id="388" r:id="rId2"/>
    <p:sldId id="299" r:id="rId3"/>
    <p:sldId id="258" r:id="rId4"/>
    <p:sldId id="384" r:id="rId5"/>
    <p:sldId id="371" r:id="rId6"/>
    <p:sldId id="300" r:id="rId7"/>
    <p:sldId id="305" r:id="rId8"/>
    <p:sldId id="306" r:id="rId9"/>
    <p:sldId id="307" r:id="rId10"/>
    <p:sldId id="308" r:id="rId11"/>
    <p:sldId id="309" r:id="rId12"/>
    <p:sldId id="372" r:id="rId13"/>
    <p:sldId id="391" r:id="rId14"/>
    <p:sldId id="311" r:id="rId15"/>
    <p:sldId id="315" r:id="rId16"/>
    <p:sldId id="312" r:id="rId17"/>
    <p:sldId id="385" r:id="rId18"/>
    <p:sldId id="403" r:id="rId19"/>
    <p:sldId id="404" r:id="rId20"/>
    <p:sldId id="303" r:id="rId21"/>
    <p:sldId id="301" r:id="rId22"/>
    <p:sldId id="302" r:id="rId23"/>
    <p:sldId id="316" r:id="rId24"/>
    <p:sldId id="317" r:id="rId25"/>
    <p:sldId id="318" r:id="rId26"/>
    <p:sldId id="399" r:id="rId27"/>
    <p:sldId id="323" r:id="rId28"/>
    <p:sldId id="398" r:id="rId29"/>
    <p:sldId id="442" r:id="rId30"/>
    <p:sldId id="441" r:id="rId31"/>
    <p:sldId id="321" r:id="rId32"/>
    <p:sldId id="325" r:id="rId33"/>
    <p:sldId id="326" r:id="rId34"/>
    <p:sldId id="327" r:id="rId35"/>
    <p:sldId id="422" r:id="rId36"/>
    <p:sldId id="375" r:id="rId37"/>
    <p:sldId id="329" r:id="rId38"/>
    <p:sldId id="330" r:id="rId39"/>
    <p:sldId id="331" r:id="rId40"/>
    <p:sldId id="386" r:id="rId41"/>
    <p:sldId id="332" r:id="rId42"/>
    <p:sldId id="392" r:id="rId43"/>
    <p:sldId id="407" r:id="rId44"/>
    <p:sldId id="410" r:id="rId45"/>
    <p:sldId id="411" r:id="rId46"/>
    <p:sldId id="412" r:id="rId47"/>
    <p:sldId id="413" r:id="rId48"/>
    <p:sldId id="336" r:id="rId49"/>
    <p:sldId id="401" r:id="rId50"/>
    <p:sldId id="337" r:id="rId51"/>
    <p:sldId id="420" r:id="rId52"/>
    <p:sldId id="338" r:id="rId53"/>
    <p:sldId id="339" r:id="rId54"/>
    <p:sldId id="393" r:id="rId55"/>
    <p:sldId id="415" r:id="rId56"/>
    <p:sldId id="416" r:id="rId57"/>
    <p:sldId id="417" r:id="rId58"/>
    <p:sldId id="418" r:id="rId59"/>
    <p:sldId id="340" r:id="rId60"/>
    <p:sldId id="341" r:id="rId61"/>
    <p:sldId id="423" r:id="rId62"/>
    <p:sldId id="424" r:id="rId63"/>
    <p:sldId id="437" r:id="rId64"/>
    <p:sldId id="438" r:id="rId65"/>
    <p:sldId id="439" r:id="rId66"/>
    <p:sldId id="440" r:id="rId67"/>
    <p:sldId id="435" r:id="rId68"/>
    <p:sldId id="387" r:id="rId69"/>
    <p:sldId id="370" r:id="rId70"/>
    <p:sldId id="343" r:id="rId71"/>
    <p:sldId id="427" r:id="rId72"/>
    <p:sldId id="428" r:id="rId73"/>
    <p:sldId id="429" r:id="rId74"/>
    <p:sldId id="344" r:id="rId75"/>
    <p:sldId id="345" r:id="rId76"/>
    <p:sldId id="360" r:id="rId77"/>
    <p:sldId id="361" r:id="rId78"/>
    <p:sldId id="362" r:id="rId79"/>
    <p:sldId id="349" r:id="rId80"/>
    <p:sldId id="365" r:id="rId81"/>
    <p:sldId id="425" r:id="rId82"/>
    <p:sldId id="426" r:id="rId83"/>
    <p:sldId id="350" r:id="rId84"/>
    <p:sldId id="378" r:id="rId85"/>
    <p:sldId id="380" r:id="rId86"/>
    <p:sldId id="381" r:id="rId87"/>
    <p:sldId id="382" r:id="rId88"/>
    <p:sldId id="430" r:id="rId89"/>
    <p:sldId id="431" r:id="rId90"/>
    <p:sldId id="351" r:id="rId91"/>
    <p:sldId id="432" r:id="rId92"/>
    <p:sldId id="419" r:id="rId93"/>
    <p:sldId id="352" r:id="rId94"/>
    <p:sldId id="396" r:id="rId95"/>
    <p:sldId id="397" r:id="rId96"/>
  </p:sldIdLst>
  <p:sldSz cx="9144000" cy="6858000" type="screen4x3"/>
  <p:notesSz cx="7099300" cy="10234613"/>
  <p:defaultTextStyle>
    <a:defPPr>
      <a:defRPr lang="en-US"/>
    </a:defPPr>
    <a:lvl1pPr algn="ctr" rtl="0" fontAlgn="base">
      <a:lnSpc>
        <a:spcPct val="90000"/>
      </a:lnSpc>
      <a:spcBef>
        <a:spcPct val="20000"/>
      </a:spcBef>
      <a:spcAft>
        <a:spcPct val="0"/>
      </a:spcAft>
      <a:buClr>
        <a:schemeClr val="bg1"/>
      </a:buClr>
      <a:buFont typeface="Wingdings" pitchFamily="2" charset="2"/>
      <a:defRPr kumimoji="1" sz="2600" b="1" kern="1200">
        <a:solidFill>
          <a:schemeClr val="tx2"/>
        </a:solidFill>
        <a:latin typeface="Tahoma" pitchFamily="34" charset="0"/>
        <a:ea typeface="宋体" charset="-122"/>
        <a:cs typeface="+mn-cs"/>
      </a:defRPr>
    </a:lvl1pPr>
    <a:lvl2pPr marL="457200" algn="ctr" rtl="0" fontAlgn="base">
      <a:lnSpc>
        <a:spcPct val="90000"/>
      </a:lnSpc>
      <a:spcBef>
        <a:spcPct val="20000"/>
      </a:spcBef>
      <a:spcAft>
        <a:spcPct val="0"/>
      </a:spcAft>
      <a:buClr>
        <a:schemeClr val="bg1"/>
      </a:buClr>
      <a:buFont typeface="Wingdings" pitchFamily="2" charset="2"/>
      <a:defRPr kumimoji="1" sz="2600" b="1" kern="1200">
        <a:solidFill>
          <a:schemeClr val="tx2"/>
        </a:solidFill>
        <a:latin typeface="Tahoma" pitchFamily="34" charset="0"/>
        <a:ea typeface="宋体" charset="-122"/>
        <a:cs typeface="+mn-cs"/>
      </a:defRPr>
    </a:lvl2pPr>
    <a:lvl3pPr marL="914400" algn="ctr" rtl="0" fontAlgn="base">
      <a:lnSpc>
        <a:spcPct val="90000"/>
      </a:lnSpc>
      <a:spcBef>
        <a:spcPct val="20000"/>
      </a:spcBef>
      <a:spcAft>
        <a:spcPct val="0"/>
      </a:spcAft>
      <a:buClr>
        <a:schemeClr val="bg1"/>
      </a:buClr>
      <a:buFont typeface="Wingdings" pitchFamily="2" charset="2"/>
      <a:defRPr kumimoji="1" sz="2600" b="1" kern="1200">
        <a:solidFill>
          <a:schemeClr val="tx2"/>
        </a:solidFill>
        <a:latin typeface="Tahoma" pitchFamily="34" charset="0"/>
        <a:ea typeface="宋体" charset="-122"/>
        <a:cs typeface="+mn-cs"/>
      </a:defRPr>
    </a:lvl3pPr>
    <a:lvl4pPr marL="1371600" algn="ctr" rtl="0" fontAlgn="base">
      <a:lnSpc>
        <a:spcPct val="90000"/>
      </a:lnSpc>
      <a:spcBef>
        <a:spcPct val="20000"/>
      </a:spcBef>
      <a:spcAft>
        <a:spcPct val="0"/>
      </a:spcAft>
      <a:buClr>
        <a:schemeClr val="bg1"/>
      </a:buClr>
      <a:buFont typeface="Wingdings" pitchFamily="2" charset="2"/>
      <a:defRPr kumimoji="1" sz="2600" b="1" kern="1200">
        <a:solidFill>
          <a:schemeClr val="tx2"/>
        </a:solidFill>
        <a:latin typeface="Tahoma" pitchFamily="34" charset="0"/>
        <a:ea typeface="宋体" charset="-122"/>
        <a:cs typeface="+mn-cs"/>
      </a:defRPr>
    </a:lvl4pPr>
    <a:lvl5pPr marL="1828800" algn="ctr" rtl="0" fontAlgn="base">
      <a:lnSpc>
        <a:spcPct val="90000"/>
      </a:lnSpc>
      <a:spcBef>
        <a:spcPct val="20000"/>
      </a:spcBef>
      <a:spcAft>
        <a:spcPct val="0"/>
      </a:spcAft>
      <a:buClr>
        <a:schemeClr val="bg1"/>
      </a:buClr>
      <a:buFont typeface="Wingdings" pitchFamily="2" charset="2"/>
      <a:defRPr kumimoji="1" sz="2600" b="1" kern="1200">
        <a:solidFill>
          <a:schemeClr val="tx2"/>
        </a:solidFill>
        <a:latin typeface="Tahoma" pitchFamily="34" charset="0"/>
        <a:ea typeface="宋体" charset="-122"/>
        <a:cs typeface="+mn-cs"/>
      </a:defRPr>
    </a:lvl5pPr>
    <a:lvl6pPr marL="2286000" algn="l" defTabSz="914400" rtl="0" eaLnBrk="1" latinLnBrk="0" hangingPunct="1">
      <a:defRPr kumimoji="1" sz="2600" b="1" kern="1200">
        <a:solidFill>
          <a:schemeClr val="tx2"/>
        </a:solidFill>
        <a:latin typeface="Tahoma" pitchFamily="34" charset="0"/>
        <a:ea typeface="宋体" charset="-122"/>
        <a:cs typeface="+mn-cs"/>
      </a:defRPr>
    </a:lvl6pPr>
    <a:lvl7pPr marL="2743200" algn="l" defTabSz="914400" rtl="0" eaLnBrk="1" latinLnBrk="0" hangingPunct="1">
      <a:defRPr kumimoji="1" sz="2600" b="1" kern="1200">
        <a:solidFill>
          <a:schemeClr val="tx2"/>
        </a:solidFill>
        <a:latin typeface="Tahoma" pitchFamily="34" charset="0"/>
        <a:ea typeface="宋体" charset="-122"/>
        <a:cs typeface="+mn-cs"/>
      </a:defRPr>
    </a:lvl7pPr>
    <a:lvl8pPr marL="3200400" algn="l" defTabSz="914400" rtl="0" eaLnBrk="1" latinLnBrk="0" hangingPunct="1">
      <a:defRPr kumimoji="1" sz="2600" b="1" kern="1200">
        <a:solidFill>
          <a:schemeClr val="tx2"/>
        </a:solidFill>
        <a:latin typeface="Tahoma" pitchFamily="34" charset="0"/>
        <a:ea typeface="宋体" charset="-122"/>
        <a:cs typeface="+mn-cs"/>
      </a:defRPr>
    </a:lvl8pPr>
    <a:lvl9pPr marL="3657600" algn="l" defTabSz="914400" rtl="0" eaLnBrk="1" latinLnBrk="0" hangingPunct="1">
      <a:defRPr kumimoji="1" sz="2600" b="1" kern="1200">
        <a:solidFill>
          <a:schemeClr val="tx2"/>
        </a:solidFill>
        <a:latin typeface="Tahoma" pitchFamily="34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hlink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353FF"/>
    <a:srgbClr val="0000FF"/>
    <a:srgbClr val="008000"/>
    <a:srgbClr val="000099"/>
    <a:srgbClr val="CC3300"/>
    <a:srgbClr val="CCECFF"/>
    <a:srgbClr val="808000"/>
    <a:srgbClr val="E1E1E1"/>
    <a:srgbClr val="FFFF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25" autoAdjust="0"/>
    <p:restoredTop sz="94617" autoAdjust="0"/>
  </p:normalViewPr>
  <p:slideViewPr>
    <p:cSldViewPr snapToGrid="0">
      <p:cViewPr varScale="1">
        <p:scale>
          <a:sx n="60" d="100"/>
          <a:sy n="60" d="100"/>
        </p:scale>
        <p:origin x="-276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584"/>
    </p:cViewPr>
  </p:sorterViewPr>
  <p:notesViewPr>
    <p:cSldViewPr snapToGrid="0">
      <p:cViewPr varScale="1">
        <p:scale>
          <a:sx n="71" d="100"/>
          <a:sy n="71" d="100"/>
        </p:scale>
        <p:origin x="-1338" y="-9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Relationship Id="rId4" Type="http://schemas.openxmlformats.org/officeDocument/2006/relationships/image" Target="../media/image3.png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image" Target="../media/image1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2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5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5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0" tIns="48230" rIns="96460" bIns="48230" numCol="1" anchor="t" anchorCtr="0" compatLnSpc="1">
            <a:prstTxWarp prst="textNoShape">
              <a:avLst/>
            </a:prstTxWarp>
          </a:bodyPr>
          <a:lstStyle>
            <a:lvl1pPr algn="l" defTabSz="96520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0" tIns="48230" rIns="96460" bIns="48230" numCol="1" anchor="t" anchorCtr="0" compatLnSpc="1">
            <a:prstTxWarp prst="textNoShape">
              <a:avLst/>
            </a:prstTxWarp>
          </a:bodyPr>
          <a:lstStyle>
            <a:lvl1pPr algn="r" defTabSz="96520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0" tIns="48230" rIns="96460" bIns="48230" numCol="1" anchor="b" anchorCtr="0" compatLnSpc="1">
            <a:prstTxWarp prst="textNoShape">
              <a:avLst/>
            </a:prstTxWarp>
          </a:bodyPr>
          <a:lstStyle>
            <a:lvl1pPr algn="l" defTabSz="96520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0" tIns="48230" rIns="96460" bIns="48230" numCol="1" anchor="b" anchorCtr="0" compatLnSpc="1">
            <a:prstTxWarp prst="textNoShape">
              <a:avLst/>
            </a:prstTxWarp>
          </a:bodyPr>
          <a:lstStyle>
            <a:lvl1pPr algn="r" defTabSz="96520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574243D7-EE01-4A5F-BABC-80108D7115A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58321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0" tIns="48230" rIns="96460" bIns="48230" numCol="1" anchor="t" anchorCtr="0" compatLnSpc="1">
            <a:prstTxWarp prst="textNoShape">
              <a:avLst/>
            </a:prstTxWarp>
          </a:bodyPr>
          <a:lstStyle>
            <a:lvl1pPr algn="l" defTabSz="96520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0" tIns="48230" rIns="96460" bIns="48230" numCol="1" anchor="t" anchorCtr="0" compatLnSpc="1">
            <a:prstTxWarp prst="textNoShape">
              <a:avLst/>
            </a:prstTxWarp>
          </a:bodyPr>
          <a:lstStyle>
            <a:lvl1pPr algn="r" defTabSz="96520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01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0" tIns="48230" rIns="96460" bIns="48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983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0" tIns="48230" rIns="96460" bIns="48230" numCol="1" anchor="b" anchorCtr="0" compatLnSpc="1">
            <a:prstTxWarp prst="textNoShape">
              <a:avLst/>
            </a:prstTxWarp>
          </a:bodyPr>
          <a:lstStyle>
            <a:lvl1pPr algn="l" defTabSz="96520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83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60" tIns="48230" rIns="96460" bIns="48230" numCol="1" anchor="b" anchorCtr="0" compatLnSpc="1">
            <a:prstTxWarp prst="textNoShape">
              <a:avLst/>
            </a:prstTxWarp>
          </a:bodyPr>
          <a:lstStyle>
            <a:lvl1pPr algn="r" defTabSz="96520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477B2DF4-F6F6-4225-95BE-851F28582CD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11038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9"/>
          <p:cNvGrpSpPr>
            <a:grpSpLocks/>
          </p:cNvGrpSpPr>
          <p:nvPr userDrawn="1"/>
        </p:nvGrpSpPr>
        <p:grpSpPr bwMode="auto">
          <a:xfrm>
            <a:off x="457200" y="838200"/>
            <a:ext cx="7781925" cy="1052513"/>
            <a:chOff x="288" y="528"/>
            <a:chExt cx="4902" cy="663"/>
          </a:xfrm>
        </p:grpSpPr>
        <p:sp>
          <p:nvSpPr>
            <p:cNvPr id="4" name="Rectangle 4"/>
            <p:cNvSpPr>
              <a:spLocks noChangeArrowheads="1"/>
            </p:cNvSpPr>
            <p:nvPr userDrawn="1"/>
          </p:nvSpPr>
          <p:spPr bwMode="auto">
            <a:xfrm>
              <a:off x="457" y="596"/>
              <a:ext cx="256" cy="29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681" y="596"/>
              <a:ext cx="191" cy="299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" name="Rectangle 7"/>
            <p:cNvSpPr>
              <a:spLocks noChangeArrowheads="1"/>
            </p:cNvSpPr>
            <p:nvPr userDrawn="1"/>
          </p:nvSpPr>
          <p:spPr bwMode="auto">
            <a:xfrm>
              <a:off x="530" y="862"/>
              <a:ext cx="246" cy="2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" name="Rectangle 8"/>
            <p:cNvSpPr>
              <a:spLocks noChangeArrowheads="1"/>
            </p:cNvSpPr>
            <p:nvPr userDrawn="1"/>
          </p:nvSpPr>
          <p:spPr bwMode="auto">
            <a:xfrm>
              <a:off x="746" y="862"/>
              <a:ext cx="215" cy="29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Rectangle 9"/>
            <p:cNvSpPr>
              <a:spLocks noChangeArrowheads="1"/>
            </p:cNvSpPr>
            <p:nvPr userDrawn="1"/>
          </p:nvSpPr>
          <p:spPr bwMode="auto">
            <a:xfrm>
              <a:off x="288" y="816"/>
              <a:ext cx="327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" name="Rectangle 10"/>
            <p:cNvSpPr>
              <a:spLocks noChangeArrowheads="1"/>
            </p:cNvSpPr>
            <p:nvPr userDrawn="1"/>
          </p:nvSpPr>
          <p:spPr bwMode="auto">
            <a:xfrm>
              <a:off x="659" y="528"/>
              <a:ext cx="18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" name="Rectangle 11"/>
            <p:cNvSpPr>
              <a:spLocks noChangeArrowheads="1"/>
            </p:cNvSpPr>
            <p:nvPr userDrawn="1"/>
          </p:nvSpPr>
          <p:spPr bwMode="auto">
            <a:xfrm flipV="1">
              <a:off x="384" y="1056"/>
              <a:ext cx="4806" cy="2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B8B8E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80242450"/>
      </p:ext>
    </p:extLst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9"/>
          <p:cNvGrpSpPr>
            <a:grpSpLocks/>
          </p:cNvGrpSpPr>
          <p:nvPr userDrawn="1"/>
        </p:nvGrpSpPr>
        <p:grpSpPr bwMode="auto">
          <a:xfrm>
            <a:off x="457200" y="838200"/>
            <a:ext cx="7781925" cy="1052513"/>
            <a:chOff x="288" y="528"/>
            <a:chExt cx="4902" cy="663"/>
          </a:xfrm>
        </p:grpSpPr>
        <p:sp>
          <p:nvSpPr>
            <p:cNvPr id="4" name="Rectangle 4"/>
            <p:cNvSpPr>
              <a:spLocks noChangeArrowheads="1"/>
            </p:cNvSpPr>
            <p:nvPr userDrawn="1"/>
          </p:nvSpPr>
          <p:spPr bwMode="auto">
            <a:xfrm>
              <a:off x="457" y="596"/>
              <a:ext cx="256" cy="29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681" y="596"/>
              <a:ext cx="191" cy="299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" name="Rectangle 7"/>
            <p:cNvSpPr>
              <a:spLocks noChangeArrowheads="1"/>
            </p:cNvSpPr>
            <p:nvPr userDrawn="1"/>
          </p:nvSpPr>
          <p:spPr bwMode="auto">
            <a:xfrm>
              <a:off x="530" y="862"/>
              <a:ext cx="246" cy="2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" name="Rectangle 8"/>
            <p:cNvSpPr>
              <a:spLocks noChangeArrowheads="1"/>
            </p:cNvSpPr>
            <p:nvPr userDrawn="1"/>
          </p:nvSpPr>
          <p:spPr bwMode="auto">
            <a:xfrm>
              <a:off x="746" y="862"/>
              <a:ext cx="215" cy="29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Rectangle 9"/>
            <p:cNvSpPr>
              <a:spLocks noChangeArrowheads="1"/>
            </p:cNvSpPr>
            <p:nvPr userDrawn="1"/>
          </p:nvSpPr>
          <p:spPr bwMode="auto">
            <a:xfrm>
              <a:off x="288" y="816"/>
              <a:ext cx="327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" name="Rectangle 10"/>
            <p:cNvSpPr>
              <a:spLocks noChangeArrowheads="1"/>
            </p:cNvSpPr>
            <p:nvPr userDrawn="1"/>
          </p:nvSpPr>
          <p:spPr bwMode="auto">
            <a:xfrm>
              <a:off x="659" y="528"/>
              <a:ext cx="18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" name="Rectangle 11"/>
            <p:cNvSpPr>
              <a:spLocks noChangeArrowheads="1"/>
            </p:cNvSpPr>
            <p:nvPr userDrawn="1"/>
          </p:nvSpPr>
          <p:spPr bwMode="auto">
            <a:xfrm flipV="1">
              <a:off x="384" y="1056"/>
              <a:ext cx="4806" cy="2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B8B8E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3" name="Rectangle 33"/>
          <p:cNvSpPr>
            <a:spLocks noChangeArrowheads="1"/>
          </p:cNvSpPr>
          <p:nvPr userDrawn="1"/>
        </p:nvSpPr>
        <p:spPr bwMode="auto">
          <a:xfrm flipH="1">
            <a:off x="0" y="6513513"/>
            <a:ext cx="9144000" cy="344487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100000">
                <a:srgbClr val="EED0E6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160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       </a:t>
            </a:r>
            <a:r>
              <a:rPr kumimoji="0" lang="zh-CN" altLang="en-US" sz="16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西南</a:t>
            </a:r>
            <a:r>
              <a:rPr kumimoji="0" lang="zh-CN" altLang="en-US" sz="16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交通</a:t>
            </a:r>
            <a:r>
              <a:rPr kumimoji="0" lang="zh-CN" altLang="en-US" sz="16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大学计算机与人工智能学院</a:t>
            </a:r>
            <a:r>
              <a:rPr kumimoji="0" lang="zh-CN" altLang="en-US" sz="18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“</a:t>
            </a:r>
            <a:r>
              <a:rPr kumimoji="0" lang="zh-CN" altLang="en-US" sz="160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计算机组成原理</a:t>
            </a:r>
            <a:r>
              <a:rPr kumimoji="0" lang="en-US" altLang="zh-CN" sz="18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”</a:t>
            </a:r>
            <a:r>
              <a:rPr kumimoji="0" lang="zh-CN" altLang="en-US" sz="16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教案</a:t>
            </a:r>
          </a:p>
        </p:txBody>
      </p:sp>
      <p:sp>
        <p:nvSpPr>
          <p:cNvPr id="15" name="Rectangle 13"/>
          <p:cNvSpPr>
            <a:spLocks noChangeArrowheads="1"/>
          </p:cNvSpPr>
          <p:nvPr userDrawn="1"/>
        </p:nvSpPr>
        <p:spPr bwMode="auto">
          <a:xfrm>
            <a:off x="7977808" y="6502400"/>
            <a:ext cx="990600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anchor="b"/>
          <a:lstStyle>
            <a:lvl1pPr>
              <a:defRPr/>
            </a:lvl1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fld id="{6E18FAC9-112F-4F97-BD56-9ADF18D9DD67}" type="slidenum">
              <a:rPr kumimoji="0" lang="zh-CN" altLang="en-US" sz="160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pPr algn="ctr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t>‹#›</a:t>
            </a:fld>
            <a:endParaRPr kumimoji="0" lang="en-US" altLang="zh-CN" sz="1800" dirty="0">
              <a:solidFill>
                <a:srgbClr val="00206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6" name="íṥļíḋè"/>
          <p:cNvSpPr>
            <a:spLocks noChangeAspect="1"/>
          </p:cNvSpPr>
          <p:nvPr userDrawn="1"/>
        </p:nvSpPr>
        <p:spPr bwMode="auto">
          <a:xfrm>
            <a:off x="426945" y="6553269"/>
            <a:ext cx="284027" cy="324000"/>
          </a:xfrm>
          <a:custGeom>
            <a:avLst/>
            <a:gdLst>
              <a:gd name="T0" fmla="*/ 72 w 151"/>
              <a:gd name="T1" fmla="*/ 92 h 171"/>
              <a:gd name="T2" fmla="*/ 83 w 151"/>
              <a:gd name="T3" fmla="*/ 96 h 171"/>
              <a:gd name="T4" fmla="*/ 77 w 151"/>
              <a:gd name="T5" fmla="*/ 92 h 171"/>
              <a:gd name="T6" fmla="*/ 80 w 151"/>
              <a:gd name="T7" fmla="*/ 115 h 171"/>
              <a:gd name="T8" fmla="*/ 72 w 151"/>
              <a:gd name="T9" fmla="*/ 115 h 171"/>
              <a:gd name="T10" fmla="*/ 74 w 151"/>
              <a:gd name="T11" fmla="*/ 97 h 171"/>
              <a:gd name="T12" fmla="*/ 69 w 151"/>
              <a:gd name="T13" fmla="*/ 137 h 171"/>
              <a:gd name="T14" fmla="*/ 77 w 151"/>
              <a:gd name="T15" fmla="*/ 121 h 171"/>
              <a:gd name="T16" fmla="*/ 77 w 151"/>
              <a:gd name="T17" fmla="*/ 127 h 171"/>
              <a:gd name="T18" fmla="*/ 80 w 151"/>
              <a:gd name="T19" fmla="*/ 145 h 171"/>
              <a:gd name="T20" fmla="*/ 71 w 151"/>
              <a:gd name="T21" fmla="*/ 144 h 171"/>
              <a:gd name="T22" fmla="*/ 107 w 151"/>
              <a:gd name="T23" fmla="*/ 13 h 171"/>
              <a:gd name="T24" fmla="*/ 106 w 151"/>
              <a:gd name="T25" fmla="*/ 11 h 171"/>
              <a:gd name="T26" fmla="*/ 113 w 151"/>
              <a:gd name="T27" fmla="*/ 10 h 171"/>
              <a:gd name="T28" fmla="*/ 111 w 151"/>
              <a:gd name="T29" fmla="*/ 15 h 171"/>
              <a:gd name="T30" fmla="*/ 115 w 151"/>
              <a:gd name="T31" fmla="*/ 26 h 171"/>
              <a:gd name="T32" fmla="*/ 114 w 151"/>
              <a:gd name="T33" fmla="*/ 30 h 171"/>
              <a:gd name="T34" fmla="*/ 112 w 151"/>
              <a:gd name="T35" fmla="*/ 22 h 171"/>
              <a:gd name="T36" fmla="*/ 108 w 151"/>
              <a:gd name="T37" fmla="*/ 27 h 171"/>
              <a:gd name="T38" fmla="*/ 107 w 151"/>
              <a:gd name="T39" fmla="*/ 27 h 171"/>
              <a:gd name="T40" fmla="*/ 108 w 151"/>
              <a:gd name="T41" fmla="*/ 22 h 171"/>
              <a:gd name="T42" fmla="*/ 106 w 151"/>
              <a:gd name="T43" fmla="*/ 28 h 171"/>
              <a:gd name="T44" fmla="*/ 105 w 151"/>
              <a:gd name="T45" fmla="*/ 30 h 171"/>
              <a:gd name="T46" fmla="*/ 107 w 151"/>
              <a:gd name="T47" fmla="*/ 16 h 171"/>
              <a:gd name="T48" fmla="*/ 107 w 151"/>
              <a:gd name="T49" fmla="*/ 18 h 171"/>
              <a:gd name="T50" fmla="*/ 108 w 151"/>
              <a:gd name="T51" fmla="*/ 25 h 171"/>
              <a:gd name="T52" fmla="*/ 36 w 151"/>
              <a:gd name="T53" fmla="*/ 65 h 171"/>
              <a:gd name="T54" fmla="*/ 28 w 151"/>
              <a:gd name="T55" fmla="*/ 69 h 171"/>
              <a:gd name="T56" fmla="*/ 30 w 151"/>
              <a:gd name="T57" fmla="*/ 63 h 171"/>
              <a:gd name="T58" fmla="*/ 39 w 151"/>
              <a:gd name="T59" fmla="*/ 65 h 171"/>
              <a:gd name="T60" fmla="*/ 47 w 151"/>
              <a:gd name="T61" fmla="*/ 69 h 171"/>
              <a:gd name="T62" fmla="*/ 49 w 151"/>
              <a:gd name="T63" fmla="*/ 65 h 171"/>
              <a:gd name="T64" fmla="*/ 57 w 151"/>
              <a:gd name="T65" fmla="*/ 66 h 171"/>
              <a:gd name="T66" fmla="*/ 87 w 151"/>
              <a:gd name="T67" fmla="*/ 71 h 171"/>
              <a:gd name="T68" fmla="*/ 91 w 151"/>
              <a:gd name="T69" fmla="*/ 72 h 171"/>
              <a:gd name="T70" fmla="*/ 90 w 151"/>
              <a:gd name="T71" fmla="*/ 57 h 171"/>
              <a:gd name="T72" fmla="*/ 69 w 151"/>
              <a:gd name="T73" fmla="*/ 67 h 171"/>
              <a:gd name="T74" fmla="*/ 104 w 151"/>
              <a:gd name="T75" fmla="*/ 59 h 171"/>
              <a:gd name="T76" fmla="*/ 102 w 151"/>
              <a:gd name="T77" fmla="*/ 94 h 171"/>
              <a:gd name="T78" fmla="*/ 112 w 151"/>
              <a:gd name="T79" fmla="*/ 20 h 171"/>
              <a:gd name="T80" fmla="*/ 113 w 151"/>
              <a:gd name="T81" fmla="*/ 18 h 171"/>
              <a:gd name="T82" fmla="*/ 113 w 151"/>
              <a:gd name="T83" fmla="*/ 18 h 171"/>
              <a:gd name="T84" fmla="*/ 88 w 151"/>
              <a:gd name="T85" fmla="*/ 29 h 171"/>
              <a:gd name="T86" fmla="*/ 88 w 151"/>
              <a:gd name="T87" fmla="*/ 29 h 171"/>
              <a:gd name="T88" fmla="*/ 86 w 151"/>
              <a:gd name="T89" fmla="*/ 17 h 171"/>
              <a:gd name="T90" fmla="*/ 91 w 151"/>
              <a:gd name="T91" fmla="*/ 25 h 171"/>
              <a:gd name="T92" fmla="*/ 93 w 151"/>
              <a:gd name="T93" fmla="*/ 22 h 171"/>
              <a:gd name="T94" fmla="*/ 97 w 151"/>
              <a:gd name="T95" fmla="*/ 14 h 171"/>
              <a:gd name="T96" fmla="*/ 92 w 151"/>
              <a:gd name="T97" fmla="*/ 25 h 171"/>
              <a:gd name="T98" fmla="*/ 20 w 151"/>
              <a:gd name="T99" fmla="*/ 110 h 171"/>
              <a:gd name="T100" fmla="*/ 54 w 151"/>
              <a:gd name="T101" fmla="*/ 88 h 171"/>
              <a:gd name="T102" fmla="*/ 58 w 151"/>
              <a:gd name="T103" fmla="*/ 120 h 171"/>
              <a:gd name="T104" fmla="*/ 125 w 151"/>
              <a:gd name="T105" fmla="*/ 4 h 171"/>
              <a:gd name="T106" fmla="*/ 20 w 151"/>
              <a:gd name="T107" fmla="*/ 119 h 171"/>
              <a:gd name="T108" fmla="*/ 43 w 151"/>
              <a:gd name="T109" fmla="*/ 129 h 171"/>
              <a:gd name="T110" fmla="*/ 125 w 151"/>
              <a:gd name="T111" fmla="*/ 134 h 171"/>
              <a:gd name="T112" fmla="*/ 119 w 151"/>
              <a:gd name="T113" fmla="*/ 67 h 171"/>
              <a:gd name="T114" fmla="*/ 121 w 151"/>
              <a:gd name="T115" fmla="*/ 68 h 171"/>
              <a:gd name="T116" fmla="*/ 116 w 151"/>
              <a:gd name="T117" fmla="*/ 66 h 171"/>
              <a:gd name="T118" fmla="*/ 122 w 151"/>
              <a:gd name="T119" fmla="*/ 62 h 171"/>
              <a:gd name="T120" fmla="*/ 106 w 151"/>
              <a:gd name="T121" fmla="*/ 39 h 171"/>
              <a:gd name="T122" fmla="*/ 119 w 151"/>
              <a:gd name="T123" fmla="*/ 46 h 171"/>
              <a:gd name="T124" fmla="*/ 126 w 151"/>
              <a:gd name="T125" fmla="*/ 4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" h="171">
                <a:moveTo>
                  <a:pt x="151" y="92"/>
                </a:moveTo>
                <a:cubicBezTo>
                  <a:pt x="151" y="22"/>
                  <a:pt x="151" y="22"/>
                  <a:pt x="151" y="22"/>
                </a:cubicBezTo>
                <a:cubicBezTo>
                  <a:pt x="144" y="19"/>
                  <a:pt x="130" y="8"/>
                  <a:pt x="129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8"/>
                  <a:pt x="6" y="19"/>
                  <a:pt x="0" y="2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6"/>
                  <a:pt x="0" y="100"/>
                  <a:pt x="1" y="105"/>
                </a:cubicBezTo>
                <a:cubicBezTo>
                  <a:pt x="9" y="137"/>
                  <a:pt x="39" y="165"/>
                  <a:pt x="76" y="171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114" y="164"/>
                  <a:pt x="142" y="139"/>
                  <a:pt x="150" y="109"/>
                </a:cubicBezTo>
                <a:cubicBezTo>
                  <a:pt x="151" y="103"/>
                  <a:pt x="151" y="98"/>
                  <a:pt x="151" y="92"/>
                </a:cubicBezTo>
                <a:close/>
                <a:moveTo>
                  <a:pt x="75" y="94"/>
                </a:moveTo>
                <a:cubicBezTo>
                  <a:pt x="75" y="92"/>
                  <a:pt x="75" y="92"/>
                  <a:pt x="75" y="92"/>
                </a:cubicBezTo>
                <a:cubicBezTo>
                  <a:pt x="75" y="92"/>
                  <a:pt x="74" y="92"/>
                  <a:pt x="74" y="92"/>
                </a:cubicBezTo>
                <a:cubicBezTo>
                  <a:pt x="73" y="93"/>
                  <a:pt x="73" y="93"/>
                  <a:pt x="73" y="93"/>
                </a:cubicBezTo>
                <a:cubicBezTo>
                  <a:pt x="73" y="93"/>
                  <a:pt x="72" y="94"/>
                  <a:pt x="72" y="94"/>
                </a:cubicBezTo>
                <a:cubicBezTo>
                  <a:pt x="72" y="94"/>
                  <a:pt x="72" y="95"/>
                  <a:pt x="71" y="95"/>
                </a:cubicBezTo>
                <a:cubicBezTo>
                  <a:pt x="71" y="95"/>
                  <a:pt x="71" y="95"/>
                  <a:pt x="71" y="95"/>
                </a:cubicBezTo>
                <a:cubicBezTo>
                  <a:pt x="71" y="95"/>
                  <a:pt x="71" y="96"/>
                  <a:pt x="71" y="96"/>
                </a:cubicBezTo>
                <a:cubicBezTo>
                  <a:pt x="70" y="96"/>
                  <a:pt x="70" y="96"/>
                  <a:pt x="70" y="97"/>
                </a:cubicBezTo>
                <a:cubicBezTo>
                  <a:pt x="70" y="97"/>
                  <a:pt x="70" y="97"/>
                  <a:pt x="70" y="97"/>
                </a:cubicBezTo>
                <a:cubicBezTo>
                  <a:pt x="70" y="98"/>
                  <a:pt x="70" y="98"/>
                  <a:pt x="70" y="98"/>
                </a:cubicBezTo>
                <a:cubicBezTo>
                  <a:pt x="70" y="98"/>
                  <a:pt x="70" y="98"/>
                  <a:pt x="70" y="98"/>
                </a:cubicBezTo>
                <a:cubicBezTo>
                  <a:pt x="70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8" y="97"/>
                </a:cubicBezTo>
                <a:cubicBezTo>
                  <a:pt x="68" y="97"/>
                  <a:pt x="68" y="97"/>
                  <a:pt x="68" y="97"/>
                </a:cubicBezTo>
                <a:cubicBezTo>
                  <a:pt x="68" y="97"/>
                  <a:pt x="68" y="97"/>
                  <a:pt x="69" y="97"/>
                </a:cubicBezTo>
                <a:cubicBezTo>
                  <a:pt x="69" y="96"/>
                  <a:pt x="69" y="96"/>
                  <a:pt x="69" y="96"/>
                </a:cubicBezTo>
                <a:cubicBezTo>
                  <a:pt x="69" y="96"/>
                  <a:pt x="69" y="96"/>
                  <a:pt x="69" y="96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0" y="93"/>
                  <a:pt x="71" y="93"/>
                </a:cubicBezTo>
                <a:cubicBezTo>
                  <a:pt x="71" y="93"/>
                  <a:pt x="71" y="93"/>
                  <a:pt x="72" y="92"/>
                </a:cubicBezTo>
                <a:cubicBezTo>
                  <a:pt x="72" y="92"/>
                  <a:pt x="72" y="92"/>
                  <a:pt x="72" y="92"/>
                </a:cubicBezTo>
                <a:cubicBezTo>
                  <a:pt x="72" y="92"/>
                  <a:pt x="72" y="92"/>
                  <a:pt x="73" y="91"/>
                </a:cubicBezTo>
                <a:cubicBezTo>
                  <a:pt x="73" y="91"/>
                  <a:pt x="73" y="91"/>
                  <a:pt x="74" y="91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90"/>
                  <a:pt x="75" y="90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7"/>
                </a:cubicBezTo>
                <a:cubicBezTo>
                  <a:pt x="75" y="87"/>
                  <a:pt x="75" y="87"/>
                  <a:pt x="75" y="87"/>
                </a:cubicBezTo>
                <a:cubicBezTo>
                  <a:pt x="75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7"/>
                  <a:pt x="77" y="87"/>
                  <a:pt x="77" y="88"/>
                </a:cubicBezTo>
                <a:cubicBezTo>
                  <a:pt x="77" y="89"/>
                  <a:pt x="77" y="89"/>
                  <a:pt x="77" y="89"/>
                </a:cubicBezTo>
                <a:cubicBezTo>
                  <a:pt x="77" y="89"/>
                  <a:pt x="77" y="89"/>
                  <a:pt x="77" y="89"/>
                </a:cubicBezTo>
                <a:cubicBezTo>
                  <a:pt x="77" y="90"/>
                  <a:pt x="77" y="90"/>
                  <a:pt x="77" y="90"/>
                </a:cubicBezTo>
                <a:cubicBezTo>
                  <a:pt x="77" y="90"/>
                  <a:pt x="77" y="90"/>
                  <a:pt x="77" y="91"/>
                </a:cubicBezTo>
                <a:cubicBezTo>
                  <a:pt x="77" y="91"/>
                  <a:pt x="77" y="91"/>
                  <a:pt x="77" y="91"/>
                </a:cubicBezTo>
                <a:cubicBezTo>
                  <a:pt x="78" y="91"/>
                  <a:pt x="78" y="91"/>
                  <a:pt x="78" y="91"/>
                </a:cubicBezTo>
                <a:cubicBezTo>
                  <a:pt x="78" y="91"/>
                  <a:pt x="78" y="91"/>
                  <a:pt x="78" y="91"/>
                </a:cubicBezTo>
                <a:cubicBezTo>
                  <a:pt x="78" y="91"/>
                  <a:pt x="79" y="91"/>
                  <a:pt x="79" y="91"/>
                </a:cubicBezTo>
                <a:cubicBezTo>
                  <a:pt x="79" y="91"/>
                  <a:pt x="80" y="91"/>
                  <a:pt x="80" y="92"/>
                </a:cubicBezTo>
                <a:cubicBezTo>
                  <a:pt x="80" y="92"/>
                  <a:pt x="81" y="92"/>
                  <a:pt x="81" y="92"/>
                </a:cubicBezTo>
                <a:cubicBezTo>
                  <a:pt x="81" y="92"/>
                  <a:pt x="81" y="93"/>
                  <a:pt x="81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82" y="94"/>
                  <a:pt x="82" y="94"/>
                  <a:pt x="82" y="94"/>
                </a:cubicBezTo>
                <a:cubicBezTo>
                  <a:pt x="82" y="94"/>
                  <a:pt x="82" y="94"/>
                  <a:pt x="82" y="94"/>
                </a:cubicBezTo>
                <a:cubicBezTo>
                  <a:pt x="83" y="95"/>
                  <a:pt x="83" y="95"/>
                  <a:pt x="83" y="95"/>
                </a:cubicBezTo>
                <a:cubicBezTo>
                  <a:pt x="83" y="95"/>
                  <a:pt x="83" y="95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4" y="96"/>
                  <a:pt x="84" y="96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2" y="96"/>
                  <a:pt x="82" y="96"/>
                  <a:pt x="82" y="96"/>
                </a:cubicBezTo>
                <a:cubicBezTo>
                  <a:pt x="82" y="96"/>
                  <a:pt x="82" y="96"/>
                  <a:pt x="81" y="96"/>
                </a:cubicBezTo>
                <a:cubicBezTo>
                  <a:pt x="81" y="95"/>
                  <a:pt x="81" y="95"/>
                  <a:pt x="81" y="95"/>
                </a:cubicBezTo>
                <a:cubicBezTo>
                  <a:pt x="81" y="95"/>
                  <a:pt x="81" y="95"/>
                  <a:pt x="81" y="95"/>
                </a:cubicBezTo>
                <a:cubicBezTo>
                  <a:pt x="81" y="95"/>
                  <a:pt x="81" y="94"/>
                  <a:pt x="81" y="94"/>
                </a:cubicBezTo>
                <a:cubicBezTo>
                  <a:pt x="80" y="94"/>
                  <a:pt x="80" y="94"/>
                  <a:pt x="80" y="94"/>
                </a:cubicBezTo>
                <a:cubicBezTo>
                  <a:pt x="80" y="94"/>
                  <a:pt x="80" y="93"/>
                  <a:pt x="79" y="93"/>
                </a:cubicBezTo>
                <a:cubicBezTo>
                  <a:pt x="79" y="93"/>
                  <a:pt x="79" y="93"/>
                  <a:pt x="79" y="93"/>
                </a:cubicBezTo>
                <a:cubicBezTo>
                  <a:pt x="79" y="93"/>
                  <a:pt x="79" y="93"/>
                  <a:pt x="79" y="93"/>
                </a:cubicBezTo>
                <a:cubicBezTo>
                  <a:pt x="79" y="92"/>
                  <a:pt x="78" y="92"/>
                  <a:pt x="78" y="92"/>
                </a:cubicBezTo>
                <a:cubicBezTo>
                  <a:pt x="78" y="92"/>
                  <a:pt x="78" y="92"/>
                  <a:pt x="78" y="92"/>
                </a:cubicBezTo>
                <a:cubicBezTo>
                  <a:pt x="78" y="92"/>
                  <a:pt x="77" y="92"/>
                  <a:pt x="77" y="92"/>
                </a:cubicBezTo>
                <a:cubicBezTo>
                  <a:pt x="77" y="94"/>
                  <a:pt x="77" y="94"/>
                  <a:pt x="77" y="94"/>
                </a:cubicBezTo>
                <a:cubicBezTo>
                  <a:pt x="77" y="94"/>
                  <a:pt x="77" y="94"/>
                  <a:pt x="77" y="94"/>
                </a:cubicBezTo>
                <a:cubicBezTo>
                  <a:pt x="78" y="94"/>
                  <a:pt x="78" y="94"/>
                  <a:pt x="78" y="95"/>
                </a:cubicBezTo>
                <a:cubicBezTo>
                  <a:pt x="78" y="95"/>
                  <a:pt x="78" y="95"/>
                  <a:pt x="78" y="95"/>
                </a:cubicBezTo>
                <a:cubicBezTo>
                  <a:pt x="79" y="95"/>
                  <a:pt x="79" y="95"/>
                  <a:pt x="79" y="96"/>
                </a:cubicBezTo>
                <a:cubicBezTo>
                  <a:pt x="79" y="96"/>
                  <a:pt x="79" y="96"/>
                  <a:pt x="79" y="97"/>
                </a:cubicBezTo>
                <a:cubicBezTo>
                  <a:pt x="80" y="97"/>
                  <a:pt x="80" y="97"/>
                  <a:pt x="80" y="98"/>
                </a:cubicBezTo>
                <a:cubicBezTo>
                  <a:pt x="80" y="98"/>
                  <a:pt x="80" y="99"/>
                  <a:pt x="80" y="99"/>
                </a:cubicBezTo>
                <a:cubicBezTo>
                  <a:pt x="79" y="99"/>
                  <a:pt x="79" y="100"/>
                  <a:pt x="79" y="100"/>
                </a:cubicBezTo>
                <a:cubicBezTo>
                  <a:pt x="79" y="100"/>
                  <a:pt x="79" y="101"/>
                  <a:pt x="79" y="101"/>
                </a:cubicBezTo>
                <a:cubicBezTo>
                  <a:pt x="78" y="101"/>
                  <a:pt x="78" y="101"/>
                  <a:pt x="78" y="102"/>
                </a:cubicBezTo>
                <a:cubicBezTo>
                  <a:pt x="78" y="102"/>
                  <a:pt x="78" y="103"/>
                  <a:pt x="78" y="103"/>
                </a:cubicBezTo>
                <a:cubicBezTo>
                  <a:pt x="79" y="103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5"/>
                </a:cubicBezTo>
                <a:cubicBezTo>
                  <a:pt x="79" y="105"/>
                  <a:pt x="80" y="106"/>
                  <a:pt x="80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0" y="106"/>
                  <a:pt x="80" y="107"/>
                  <a:pt x="80" y="107"/>
                </a:cubicBezTo>
                <a:cubicBezTo>
                  <a:pt x="80" y="108"/>
                  <a:pt x="80" y="108"/>
                  <a:pt x="80" y="109"/>
                </a:cubicBezTo>
                <a:cubicBezTo>
                  <a:pt x="80" y="109"/>
                  <a:pt x="80" y="109"/>
                  <a:pt x="80" y="109"/>
                </a:cubicBezTo>
                <a:cubicBezTo>
                  <a:pt x="81" y="109"/>
                  <a:pt x="81" y="110"/>
                  <a:pt x="81" y="110"/>
                </a:cubicBezTo>
                <a:cubicBezTo>
                  <a:pt x="81" y="111"/>
                  <a:pt x="81" y="111"/>
                  <a:pt x="81" y="112"/>
                </a:cubicBezTo>
                <a:cubicBezTo>
                  <a:pt x="81" y="112"/>
                  <a:pt x="81" y="112"/>
                  <a:pt x="81" y="112"/>
                </a:cubicBezTo>
                <a:cubicBezTo>
                  <a:pt x="81" y="112"/>
                  <a:pt x="81" y="113"/>
                  <a:pt x="81" y="113"/>
                </a:cubicBezTo>
                <a:cubicBezTo>
                  <a:pt x="81" y="113"/>
                  <a:pt x="81" y="113"/>
                  <a:pt x="81" y="113"/>
                </a:cubicBezTo>
                <a:cubicBezTo>
                  <a:pt x="81" y="113"/>
                  <a:pt x="81" y="114"/>
                  <a:pt x="81" y="114"/>
                </a:cubicBezTo>
                <a:cubicBezTo>
                  <a:pt x="81" y="114"/>
                  <a:pt x="81" y="114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4"/>
                  <a:pt x="80" y="114"/>
                  <a:pt x="79" y="114"/>
                </a:cubicBezTo>
                <a:cubicBezTo>
                  <a:pt x="79" y="114"/>
                  <a:pt x="79" y="114"/>
                  <a:pt x="79" y="113"/>
                </a:cubicBezTo>
                <a:cubicBezTo>
                  <a:pt x="79" y="113"/>
                  <a:pt x="79" y="113"/>
                  <a:pt x="79" y="113"/>
                </a:cubicBezTo>
                <a:cubicBezTo>
                  <a:pt x="79" y="113"/>
                  <a:pt x="79" y="113"/>
                  <a:pt x="79" y="112"/>
                </a:cubicBezTo>
                <a:cubicBezTo>
                  <a:pt x="79" y="112"/>
                  <a:pt x="79" y="112"/>
                  <a:pt x="79" y="112"/>
                </a:cubicBezTo>
                <a:cubicBezTo>
                  <a:pt x="79" y="112"/>
                  <a:pt x="79" y="111"/>
                  <a:pt x="79" y="110"/>
                </a:cubicBezTo>
                <a:cubicBezTo>
                  <a:pt x="79" y="110"/>
                  <a:pt x="79" y="109"/>
                  <a:pt x="79" y="109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8" y="107"/>
                  <a:pt x="78" y="107"/>
                  <a:pt x="78" y="107"/>
                </a:cubicBezTo>
                <a:cubicBezTo>
                  <a:pt x="78" y="107"/>
                  <a:pt x="78" y="106"/>
                  <a:pt x="78" y="106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78" y="106"/>
                  <a:pt x="78" y="105"/>
                  <a:pt x="78" y="105"/>
                </a:cubicBezTo>
                <a:cubicBezTo>
                  <a:pt x="78" y="105"/>
                  <a:pt x="78" y="105"/>
                  <a:pt x="77" y="104"/>
                </a:cubicBezTo>
                <a:cubicBezTo>
                  <a:pt x="77" y="104"/>
                  <a:pt x="77" y="104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6" y="103"/>
                  <a:pt x="75" y="103"/>
                  <a:pt x="75" y="103"/>
                </a:cubicBezTo>
                <a:cubicBezTo>
                  <a:pt x="75" y="104"/>
                  <a:pt x="75" y="104"/>
                  <a:pt x="75" y="104"/>
                </a:cubicBezTo>
                <a:cubicBezTo>
                  <a:pt x="74" y="104"/>
                  <a:pt x="74" y="104"/>
                  <a:pt x="74" y="105"/>
                </a:cubicBezTo>
                <a:cubicBezTo>
                  <a:pt x="74" y="105"/>
                  <a:pt x="74" y="105"/>
                  <a:pt x="74" y="106"/>
                </a:cubicBezTo>
                <a:cubicBezTo>
                  <a:pt x="74" y="106"/>
                  <a:pt x="74" y="106"/>
                  <a:pt x="73" y="107"/>
                </a:cubicBezTo>
                <a:cubicBezTo>
                  <a:pt x="73" y="107"/>
                  <a:pt x="73" y="107"/>
                  <a:pt x="73" y="108"/>
                </a:cubicBezTo>
                <a:cubicBezTo>
                  <a:pt x="73" y="108"/>
                  <a:pt x="73" y="108"/>
                  <a:pt x="73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3" y="110"/>
                  <a:pt x="73" y="110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3" y="113"/>
                  <a:pt x="73" y="113"/>
                  <a:pt x="73" y="113"/>
                </a:cubicBezTo>
                <a:cubicBezTo>
                  <a:pt x="73" y="113"/>
                  <a:pt x="73" y="113"/>
                  <a:pt x="73" y="113"/>
                </a:cubicBezTo>
                <a:cubicBezTo>
                  <a:pt x="73" y="114"/>
                  <a:pt x="73" y="114"/>
                  <a:pt x="73" y="114"/>
                </a:cubicBezTo>
                <a:cubicBezTo>
                  <a:pt x="73" y="114"/>
                  <a:pt x="73" y="114"/>
                  <a:pt x="73" y="114"/>
                </a:cubicBezTo>
                <a:cubicBezTo>
                  <a:pt x="73" y="114"/>
                  <a:pt x="73" y="115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1" y="115"/>
                  <a:pt x="71" y="115"/>
                  <a:pt x="71" y="114"/>
                </a:cubicBezTo>
                <a:cubicBezTo>
                  <a:pt x="71" y="114"/>
                  <a:pt x="71" y="114"/>
                  <a:pt x="71" y="114"/>
                </a:cubicBezTo>
                <a:cubicBezTo>
                  <a:pt x="71" y="114"/>
                  <a:pt x="71" y="113"/>
                  <a:pt x="71" y="113"/>
                </a:cubicBezTo>
                <a:cubicBezTo>
                  <a:pt x="71" y="112"/>
                  <a:pt x="71" y="111"/>
                  <a:pt x="71" y="110"/>
                </a:cubicBezTo>
                <a:cubicBezTo>
                  <a:pt x="71" y="110"/>
                  <a:pt x="71" y="109"/>
                  <a:pt x="71" y="109"/>
                </a:cubicBezTo>
                <a:cubicBezTo>
                  <a:pt x="71" y="108"/>
                  <a:pt x="72" y="107"/>
                  <a:pt x="72" y="107"/>
                </a:cubicBezTo>
                <a:cubicBezTo>
                  <a:pt x="72" y="106"/>
                  <a:pt x="72" y="106"/>
                  <a:pt x="72" y="105"/>
                </a:cubicBezTo>
                <a:cubicBezTo>
                  <a:pt x="72" y="105"/>
                  <a:pt x="73" y="104"/>
                  <a:pt x="73" y="104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3" y="104"/>
                  <a:pt x="73" y="103"/>
                  <a:pt x="73" y="103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4" y="102"/>
                  <a:pt x="74" y="102"/>
                  <a:pt x="74" y="101"/>
                </a:cubicBezTo>
                <a:cubicBezTo>
                  <a:pt x="74" y="101"/>
                  <a:pt x="74" y="101"/>
                  <a:pt x="73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1"/>
                  <a:pt x="73" y="100"/>
                  <a:pt x="73" y="100"/>
                </a:cubicBezTo>
                <a:cubicBezTo>
                  <a:pt x="72" y="100"/>
                  <a:pt x="72" y="100"/>
                  <a:pt x="72" y="99"/>
                </a:cubicBezTo>
                <a:cubicBezTo>
                  <a:pt x="72" y="99"/>
                  <a:pt x="72" y="99"/>
                  <a:pt x="72" y="98"/>
                </a:cubicBezTo>
                <a:cubicBezTo>
                  <a:pt x="72" y="98"/>
                  <a:pt x="72" y="98"/>
                  <a:pt x="72" y="98"/>
                </a:cubicBezTo>
                <a:cubicBezTo>
                  <a:pt x="72" y="98"/>
                  <a:pt x="72" y="97"/>
                  <a:pt x="72" y="97"/>
                </a:cubicBezTo>
                <a:cubicBezTo>
                  <a:pt x="72" y="97"/>
                  <a:pt x="73" y="96"/>
                  <a:pt x="73" y="96"/>
                </a:cubicBezTo>
                <a:cubicBezTo>
                  <a:pt x="73" y="96"/>
                  <a:pt x="73" y="95"/>
                  <a:pt x="74" y="95"/>
                </a:cubicBezTo>
                <a:cubicBezTo>
                  <a:pt x="74" y="95"/>
                  <a:pt x="75" y="94"/>
                  <a:pt x="75" y="94"/>
                </a:cubicBezTo>
                <a:close/>
                <a:moveTo>
                  <a:pt x="76" y="101"/>
                </a:moveTo>
                <a:cubicBezTo>
                  <a:pt x="75" y="100"/>
                  <a:pt x="75" y="100"/>
                  <a:pt x="75" y="100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75" y="100"/>
                  <a:pt x="75" y="100"/>
                  <a:pt x="74" y="100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74" y="100"/>
                  <a:pt x="74" y="100"/>
                  <a:pt x="74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74" y="98"/>
                  <a:pt x="74" y="98"/>
                  <a:pt x="74" y="98"/>
                </a:cubicBezTo>
                <a:cubicBezTo>
                  <a:pt x="74" y="98"/>
                  <a:pt x="74" y="98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6"/>
                </a:cubicBezTo>
                <a:cubicBezTo>
                  <a:pt x="75" y="96"/>
                  <a:pt x="75" y="96"/>
                  <a:pt x="75" y="96"/>
                </a:cubicBezTo>
                <a:cubicBezTo>
                  <a:pt x="75" y="96"/>
                  <a:pt x="75" y="96"/>
                  <a:pt x="75" y="96"/>
                </a:cubicBezTo>
                <a:cubicBezTo>
                  <a:pt x="75" y="96"/>
                  <a:pt x="75" y="96"/>
                  <a:pt x="76" y="96"/>
                </a:cubicBezTo>
                <a:cubicBezTo>
                  <a:pt x="76" y="95"/>
                  <a:pt x="76" y="95"/>
                  <a:pt x="76" y="95"/>
                </a:cubicBezTo>
                <a:cubicBezTo>
                  <a:pt x="76" y="95"/>
                  <a:pt x="76" y="95"/>
                  <a:pt x="76" y="95"/>
                </a:cubicBezTo>
                <a:cubicBezTo>
                  <a:pt x="76" y="95"/>
                  <a:pt x="76" y="95"/>
                  <a:pt x="76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8" y="96"/>
                  <a:pt x="78" y="97"/>
                  <a:pt x="78" y="97"/>
                </a:cubicBezTo>
                <a:cubicBezTo>
                  <a:pt x="78" y="97"/>
                  <a:pt x="78" y="97"/>
                  <a:pt x="78" y="97"/>
                </a:cubicBezTo>
                <a:cubicBezTo>
                  <a:pt x="78" y="97"/>
                  <a:pt x="78" y="97"/>
                  <a:pt x="78" y="97"/>
                </a:cubicBezTo>
                <a:cubicBezTo>
                  <a:pt x="78" y="97"/>
                  <a:pt x="78" y="98"/>
                  <a:pt x="78" y="98"/>
                </a:cubicBezTo>
                <a:cubicBezTo>
                  <a:pt x="78" y="98"/>
                  <a:pt x="78" y="98"/>
                  <a:pt x="78" y="98"/>
                </a:cubicBezTo>
                <a:cubicBezTo>
                  <a:pt x="78" y="98"/>
                  <a:pt x="78" y="99"/>
                  <a:pt x="78" y="99"/>
                </a:cubicBezTo>
                <a:cubicBezTo>
                  <a:pt x="78" y="99"/>
                  <a:pt x="78" y="99"/>
                  <a:pt x="78" y="99"/>
                </a:cubicBezTo>
                <a:cubicBezTo>
                  <a:pt x="78" y="100"/>
                  <a:pt x="77" y="100"/>
                  <a:pt x="77" y="100"/>
                </a:cubicBezTo>
                <a:cubicBezTo>
                  <a:pt x="77" y="100"/>
                  <a:pt x="77" y="100"/>
                  <a:pt x="77" y="100"/>
                </a:cubicBezTo>
                <a:cubicBezTo>
                  <a:pt x="77" y="100"/>
                  <a:pt x="77" y="100"/>
                  <a:pt x="77" y="101"/>
                </a:cubicBezTo>
                <a:cubicBezTo>
                  <a:pt x="77" y="101"/>
                  <a:pt x="77" y="101"/>
                  <a:pt x="77" y="101"/>
                </a:cubicBezTo>
                <a:cubicBezTo>
                  <a:pt x="76" y="101"/>
                  <a:pt x="76" y="101"/>
                  <a:pt x="76" y="101"/>
                </a:cubicBezTo>
                <a:close/>
                <a:moveTo>
                  <a:pt x="75" y="127"/>
                </a:moveTo>
                <a:cubicBezTo>
                  <a:pt x="75" y="127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3" y="128"/>
                  <a:pt x="73" y="128"/>
                </a:cubicBezTo>
                <a:cubicBezTo>
                  <a:pt x="73" y="129"/>
                  <a:pt x="72" y="129"/>
                  <a:pt x="72" y="129"/>
                </a:cubicBezTo>
                <a:cubicBezTo>
                  <a:pt x="72" y="130"/>
                  <a:pt x="72" y="130"/>
                  <a:pt x="71" y="130"/>
                </a:cubicBezTo>
                <a:cubicBezTo>
                  <a:pt x="71" y="131"/>
                  <a:pt x="71" y="131"/>
                  <a:pt x="71" y="132"/>
                </a:cubicBezTo>
                <a:cubicBezTo>
                  <a:pt x="71" y="132"/>
                  <a:pt x="71" y="132"/>
                  <a:pt x="71" y="132"/>
                </a:cubicBezTo>
                <a:cubicBezTo>
                  <a:pt x="71" y="132"/>
                  <a:pt x="71" y="132"/>
                  <a:pt x="71" y="132"/>
                </a:cubicBezTo>
                <a:cubicBezTo>
                  <a:pt x="71" y="133"/>
                  <a:pt x="71" y="133"/>
                  <a:pt x="70" y="133"/>
                </a:cubicBezTo>
                <a:cubicBezTo>
                  <a:pt x="70" y="134"/>
                  <a:pt x="70" y="134"/>
                  <a:pt x="70" y="135"/>
                </a:cubicBezTo>
                <a:cubicBezTo>
                  <a:pt x="70" y="135"/>
                  <a:pt x="70" y="135"/>
                  <a:pt x="70" y="135"/>
                </a:cubicBezTo>
                <a:cubicBezTo>
                  <a:pt x="70" y="135"/>
                  <a:pt x="70" y="135"/>
                  <a:pt x="70" y="136"/>
                </a:cubicBezTo>
                <a:cubicBezTo>
                  <a:pt x="70" y="136"/>
                  <a:pt x="70" y="136"/>
                  <a:pt x="70" y="136"/>
                </a:cubicBezTo>
                <a:cubicBezTo>
                  <a:pt x="70" y="136"/>
                  <a:pt x="70" y="136"/>
                  <a:pt x="70" y="136"/>
                </a:cubicBezTo>
                <a:cubicBezTo>
                  <a:pt x="70" y="137"/>
                  <a:pt x="70" y="137"/>
                  <a:pt x="70" y="137"/>
                </a:cubicBezTo>
                <a:cubicBezTo>
                  <a:pt x="70" y="137"/>
                  <a:pt x="70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6"/>
                  <a:pt x="69" y="136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69" y="136"/>
                  <a:pt x="69" y="136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69" y="134"/>
                  <a:pt x="69" y="133"/>
                  <a:pt x="69" y="133"/>
                </a:cubicBezTo>
                <a:cubicBezTo>
                  <a:pt x="69" y="132"/>
                  <a:pt x="69" y="132"/>
                  <a:pt x="69" y="131"/>
                </a:cubicBezTo>
                <a:cubicBezTo>
                  <a:pt x="70" y="131"/>
                  <a:pt x="70" y="130"/>
                  <a:pt x="70" y="130"/>
                </a:cubicBezTo>
                <a:cubicBezTo>
                  <a:pt x="70" y="129"/>
                  <a:pt x="70" y="129"/>
                  <a:pt x="71" y="128"/>
                </a:cubicBezTo>
                <a:cubicBezTo>
                  <a:pt x="71" y="128"/>
                  <a:pt x="71" y="128"/>
                  <a:pt x="72" y="127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7"/>
                  <a:pt x="72" y="127"/>
                  <a:pt x="73" y="127"/>
                </a:cubicBezTo>
                <a:cubicBezTo>
                  <a:pt x="73" y="127"/>
                  <a:pt x="73" y="127"/>
                  <a:pt x="73" y="127"/>
                </a:cubicBezTo>
                <a:cubicBezTo>
                  <a:pt x="73" y="126"/>
                  <a:pt x="73" y="126"/>
                  <a:pt x="74" y="126"/>
                </a:cubicBezTo>
                <a:cubicBezTo>
                  <a:pt x="74" y="126"/>
                  <a:pt x="75" y="126"/>
                  <a:pt x="75" y="126"/>
                </a:cubicBezTo>
                <a:cubicBezTo>
                  <a:pt x="75" y="125"/>
                  <a:pt x="75" y="125"/>
                  <a:pt x="75" y="125"/>
                </a:cubicBezTo>
                <a:cubicBezTo>
                  <a:pt x="75" y="125"/>
                  <a:pt x="75" y="125"/>
                  <a:pt x="75" y="125"/>
                </a:cubicBezTo>
                <a:cubicBezTo>
                  <a:pt x="75" y="124"/>
                  <a:pt x="75" y="124"/>
                  <a:pt x="75" y="124"/>
                </a:cubicBezTo>
                <a:cubicBezTo>
                  <a:pt x="75" y="123"/>
                  <a:pt x="75" y="123"/>
                  <a:pt x="75" y="123"/>
                </a:cubicBezTo>
                <a:cubicBezTo>
                  <a:pt x="75" y="123"/>
                  <a:pt x="75" y="123"/>
                  <a:pt x="75" y="123"/>
                </a:cubicBezTo>
                <a:cubicBezTo>
                  <a:pt x="75" y="122"/>
                  <a:pt x="75" y="122"/>
                  <a:pt x="75" y="121"/>
                </a:cubicBezTo>
                <a:cubicBezTo>
                  <a:pt x="75" y="121"/>
                  <a:pt x="75" y="121"/>
                  <a:pt x="7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7" y="120"/>
                  <a:pt x="77" y="120"/>
                </a:cubicBezTo>
                <a:cubicBezTo>
                  <a:pt x="77" y="120"/>
                  <a:pt x="77" y="120"/>
                  <a:pt x="77" y="120"/>
                </a:cubicBezTo>
                <a:cubicBezTo>
                  <a:pt x="77" y="120"/>
                  <a:pt x="77" y="120"/>
                  <a:pt x="77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6"/>
                  <a:pt x="77" y="126"/>
                  <a:pt x="77" y="126"/>
                </a:cubicBezTo>
                <a:cubicBezTo>
                  <a:pt x="78" y="126"/>
                  <a:pt x="78" y="126"/>
                  <a:pt x="79" y="126"/>
                </a:cubicBezTo>
                <a:cubicBezTo>
                  <a:pt x="80" y="127"/>
                  <a:pt x="80" y="127"/>
                  <a:pt x="81" y="127"/>
                </a:cubicBezTo>
                <a:cubicBezTo>
                  <a:pt x="81" y="127"/>
                  <a:pt x="81" y="127"/>
                  <a:pt x="81" y="127"/>
                </a:cubicBezTo>
                <a:cubicBezTo>
                  <a:pt x="81" y="128"/>
                  <a:pt x="82" y="128"/>
                  <a:pt x="82" y="129"/>
                </a:cubicBezTo>
                <a:cubicBezTo>
                  <a:pt x="82" y="130"/>
                  <a:pt x="83" y="130"/>
                  <a:pt x="83" y="131"/>
                </a:cubicBezTo>
                <a:cubicBezTo>
                  <a:pt x="83" y="132"/>
                  <a:pt x="83" y="133"/>
                  <a:pt x="83" y="133"/>
                </a:cubicBezTo>
                <a:cubicBezTo>
                  <a:pt x="84" y="134"/>
                  <a:pt x="84" y="134"/>
                  <a:pt x="84" y="135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84" y="136"/>
                  <a:pt x="84" y="136"/>
                  <a:pt x="84" y="137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3" y="137"/>
                  <a:pt x="83" y="138"/>
                  <a:pt x="83" y="138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3" y="138"/>
                  <a:pt x="83" y="137"/>
                  <a:pt x="83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2" y="137"/>
                  <a:pt x="82" y="137"/>
                  <a:pt x="82" y="137"/>
                </a:cubicBezTo>
                <a:cubicBezTo>
                  <a:pt x="82" y="137"/>
                  <a:pt x="82" y="136"/>
                  <a:pt x="82" y="136"/>
                </a:cubicBezTo>
                <a:cubicBezTo>
                  <a:pt x="82" y="136"/>
                  <a:pt x="82" y="136"/>
                  <a:pt x="82" y="136"/>
                </a:cubicBezTo>
                <a:cubicBezTo>
                  <a:pt x="82" y="135"/>
                  <a:pt x="82" y="135"/>
                  <a:pt x="82" y="135"/>
                </a:cubicBezTo>
                <a:cubicBezTo>
                  <a:pt x="82" y="134"/>
                  <a:pt x="82" y="134"/>
                  <a:pt x="82" y="133"/>
                </a:cubicBezTo>
                <a:cubicBezTo>
                  <a:pt x="82" y="133"/>
                  <a:pt x="82" y="133"/>
                  <a:pt x="82" y="133"/>
                </a:cubicBezTo>
                <a:cubicBezTo>
                  <a:pt x="82" y="132"/>
                  <a:pt x="82" y="132"/>
                  <a:pt x="81" y="131"/>
                </a:cubicBezTo>
                <a:cubicBezTo>
                  <a:pt x="81" y="131"/>
                  <a:pt x="81" y="130"/>
                  <a:pt x="81" y="130"/>
                </a:cubicBezTo>
                <a:cubicBezTo>
                  <a:pt x="81" y="129"/>
                  <a:pt x="80" y="129"/>
                  <a:pt x="80" y="129"/>
                </a:cubicBezTo>
                <a:cubicBezTo>
                  <a:pt x="80" y="128"/>
                  <a:pt x="80" y="128"/>
                  <a:pt x="79" y="128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79" y="128"/>
                  <a:pt x="79" y="128"/>
                  <a:pt x="78" y="128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7" y="127"/>
                  <a:pt x="77" y="127"/>
                  <a:pt x="77" y="127"/>
                </a:cubicBezTo>
                <a:cubicBezTo>
                  <a:pt x="77" y="127"/>
                  <a:pt x="77" y="128"/>
                  <a:pt x="77" y="128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77" y="130"/>
                  <a:pt x="77" y="130"/>
                  <a:pt x="77" y="131"/>
                </a:cubicBezTo>
                <a:cubicBezTo>
                  <a:pt x="77" y="131"/>
                  <a:pt x="77" y="131"/>
                  <a:pt x="77" y="131"/>
                </a:cubicBezTo>
                <a:cubicBezTo>
                  <a:pt x="77" y="132"/>
                  <a:pt x="77" y="132"/>
                  <a:pt x="77" y="133"/>
                </a:cubicBezTo>
                <a:cubicBezTo>
                  <a:pt x="77" y="133"/>
                  <a:pt x="77" y="133"/>
                  <a:pt x="77" y="134"/>
                </a:cubicBezTo>
                <a:cubicBezTo>
                  <a:pt x="77" y="134"/>
                  <a:pt x="77" y="134"/>
                  <a:pt x="77" y="134"/>
                </a:cubicBezTo>
                <a:cubicBezTo>
                  <a:pt x="77" y="134"/>
                  <a:pt x="77" y="134"/>
                  <a:pt x="77" y="135"/>
                </a:cubicBezTo>
                <a:cubicBezTo>
                  <a:pt x="77" y="135"/>
                  <a:pt x="78" y="136"/>
                  <a:pt x="78" y="136"/>
                </a:cubicBezTo>
                <a:cubicBezTo>
                  <a:pt x="78" y="136"/>
                  <a:pt x="78" y="136"/>
                  <a:pt x="78" y="136"/>
                </a:cubicBezTo>
                <a:cubicBezTo>
                  <a:pt x="78" y="137"/>
                  <a:pt x="78" y="137"/>
                  <a:pt x="78" y="138"/>
                </a:cubicBezTo>
                <a:cubicBezTo>
                  <a:pt x="78" y="138"/>
                  <a:pt x="79" y="139"/>
                  <a:pt x="79" y="139"/>
                </a:cubicBezTo>
                <a:cubicBezTo>
                  <a:pt x="79" y="140"/>
                  <a:pt x="79" y="140"/>
                  <a:pt x="79" y="141"/>
                </a:cubicBezTo>
                <a:cubicBezTo>
                  <a:pt x="80" y="141"/>
                  <a:pt x="80" y="142"/>
                  <a:pt x="80" y="142"/>
                </a:cubicBezTo>
                <a:cubicBezTo>
                  <a:pt x="80" y="142"/>
                  <a:pt x="80" y="142"/>
                  <a:pt x="80" y="142"/>
                </a:cubicBezTo>
                <a:cubicBezTo>
                  <a:pt x="80" y="142"/>
                  <a:pt x="80" y="143"/>
                  <a:pt x="81" y="143"/>
                </a:cubicBezTo>
                <a:cubicBezTo>
                  <a:pt x="81" y="143"/>
                  <a:pt x="81" y="143"/>
                  <a:pt x="81" y="143"/>
                </a:cubicBezTo>
                <a:cubicBezTo>
                  <a:pt x="81" y="143"/>
                  <a:pt x="81" y="143"/>
                  <a:pt x="81" y="143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1" y="144"/>
                  <a:pt x="82" y="144"/>
                  <a:pt x="82" y="145"/>
                </a:cubicBezTo>
                <a:cubicBezTo>
                  <a:pt x="82" y="145"/>
                  <a:pt x="82" y="145"/>
                  <a:pt x="82" y="145"/>
                </a:cubicBezTo>
                <a:cubicBezTo>
                  <a:pt x="82" y="146"/>
                  <a:pt x="82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1" y="147"/>
                  <a:pt x="81" y="146"/>
                </a:cubicBezTo>
                <a:cubicBezTo>
                  <a:pt x="81" y="146"/>
                  <a:pt x="81" y="146"/>
                  <a:pt x="81" y="146"/>
                </a:cubicBezTo>
                <a:cubicBezTo>
                  <a:pt x="81" y="146"/>
                  <a:pt x="80" y="145"/>
                  <a:pt x="80" y="145"/>
                </a:cubicBezTo>
                <a:cubicBezTo>
                  <a:pt x="80" y="145"/>
                  <a:pt x="80" y="145"/>
                  <a:pt x="80" y="145"/>
                </a:cubicBezTo>
                <a:cubicBezTo>
                  <a:pt x="79" y="144"/>
                  <a:pt x="79" y="143"/>
                  <a:pt x="79" y="143"/>
                </a:cubicBezTo>
                <a:cubicBezTo>
                  <a:pt x="78" y="142"/>
                  <a:pt x="78" y="141"/>
                  <a:pt x="78" y="140"/>
                </a:cubicBezTo>
                <a:cubicBezTo>
                  <a:pt x="77" y="140"/>
                  <a:pt x="77" y="139"/>
                  <a:pt x="77" y="139"/>
                </a:cubicBezTo>
                <a:cubicBezTo>
                  <a:pt x="77" y="138"/>
                  <a:pt x="76" y="138"/>
                  <a:pt x="76" y="137"/>
                </a:cubicBezTo>
                <a:cubicBezTo>
                  <a:pt x="76" y="136"/>
                  <a:pt x="76" y="136"/>
                  <a:pt x="76" y="136"/>
                </a:cubicBezTo>
                <a:cubicBezTo>
                  <a:pt x="76" y="137"/>
                  <a:pt x="76" y="137"/>
                  <a:pt x="76" y="138"/>
                </a:cubicBezTo>
                <a:cubicBezTo>
                  <a:pt x="76" y="138"/>
                  <a:pt x="75" y="139"/>
                  <a:pt x="75" y="139"/>
                </a:cubicBezTo>
                <a:cubicBezTo>
                  <a:pt x="75" y="139"/>
                  <a:pt x="75" y="139"/>
                  <a:pt x="75" y="139"/>
                </a:cubicBezTo>
                <a:cubicBezTo>
                  <a:pt x="75" y="139"/>
                  <a:pt x="75" y="139"/>
                  <a:pt x="75" y="140"/>
                </a:cubicBezTo>
                <a:cubicBezTo>
                  <a:pt x="75" y="140"/>
                  <a:pt x="75" y="141"/>
                  <a:pt x="74" y="141"/>
                </a:cubicBezTo>
                <a:cubicBezTo>
                  <a:pt x="74" y="141"/>
                  <a:pt x="74" y="142"/>
                  <a:pt x="74" y="142"/>
                </a:cubicBezTo>
                <a:cubicBezTo>
                  <a:pt x="74" y="142"/>
                  <a:pt x="73" y="143"/>
                  <a:pt x="73" y="143"/>
                </a:cubicBezTo>
                <a:cubicBezTo>
                  <a:pt x="73" y="143"/>
                  <a:pt x="73" y="143"/>
                  <a:pt x="73" y="143"/>
                </a:cubicBezTo>
                <a:cubicBezTo>
                  <a:pt x="73" y="143"/>
                  <a:pt x="73" y="144"/>
                  <a:pt x="73" y="144"/>
                </a:cubicBezTo>
                <a:cubicBezTo>
                  <a:pt x="73" y="144"/>
                  <a:pt x="72" y="144"/>
                  <a:pt x="72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1" y="146"/>
                  <a:pt x="71" y="146"/>
                  <a:pt x="71" y="146"/>
                </a:cubicBezTo>
                <a:cubicBezTo>
                  <a:pt x="71" y="146"/>
                  <a:pt x="71" y="146"/>
                  <a:pt x="71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70" y="145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0" y="145"/>
                  <a:pt x="70" y="144"/>
                  <a:pt x="71" y="144"/>
                </a:cubicBezTo>
                <a:cubicBezTo>
                  <a:pt x="71" y="144"/>
                  <a:pt x="71" y="144"/>
                  <a:pt x="71" y="143"/>
                </a:cubicBezTo>
                <a:cubicBezTo>
                  <a:pt x="71" y="143"/>
                  <a:pt x="71" y="143"/>
                  <a:pt x="71" y="143"/>
                </a:cubicBezTo>
                <a:cubicBezTo>
                  <a:pt x="72" y="143"/>
                  <a:pt x="72" y="142"/>
                  <a:pt x="72" y="142"/>
                </a:cubicBezTo>
                <a:cubicBezTo>
                  <a:pt x="72" y="142"/>
                  <a:pt x="72" y="141"/>
                  <a:pt x="73" y="141"/>
                </a:cubicBezTo>
                <a:cubicBezTo>
                  <a:pt x="73" y="141"/>
                  <a:pt x="73" y="140"/>
                  <a:pt x="73" y="140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73" y="139"/>
                  <a:pt x="74" y="139"/>
                  <a:pt x="74" y="139"/>
                </a:cubicBezTo>
                <a:cubicBezTo>
                  <a:pt x="74" y="139"/>
                  <a:pt x="74" y="139"/>
                  <a:pt x="74" y="139"/>
                </a:cubicBezTo>
                <a:cubicBezTo>
                  <a:pt x="74" y="138"/>
                  <a:pt x="74" y="138"/>
                  <a:pt x="74" y="137"/>
                </a:cubicBezTo>
                <a:cubicBezTo>
                  <a:pt x="74" y="137"/>
                  <a:pt x="75" y="137"/>
                  <a:pt x="75" y="136"/>
                </a:cubicBezTo>
                <a:cubicBezTo>
                  <a:pt x="75" y="136"/>
                  <a:pt x="75" y="135"/>
                  <a:pt x="75" y="135"/>
                </a:cubicBezTo>
                <a:cubicBezTo>
                  <a:pt x="75" y="135"/>
                  <a:pt x="75" y="134"/>
                  <a:pt x="75" y="134"/>
                </a:cubicBezTo>
                <a:cubicBezTo>
                  <a:pt x="75" y="134"/>
                  <a:pt x="75" y="134"/>
                  <a:pt x="75" y="134"/>
                </a:cubicBezTo>
                <a:cubicBezTo>
                  <a:pt x="75" y="133"/>
                  <a:pt x="75" y="133"/>
                  <a:pt x="75" y="132"/>
                </a:cubicBezTo>
                <a:cubicBezTo>
                  <a:pt x="75" y="132"/>
                  <a:pt x="75" y="131"/>
                  <a:pt x="75" y="131"/>
                </a:cubicBezTo>
                <a:cubicBezTo>
                  <a:pt x="75" y="131"/>
                  <a:pt x="75" y="131"/>
                  <a:pt x="75" y="131"/>
                </a:cubicBezTo>
                <a:cubicBezTo>
                  <a:pt x="75" y="130"/>
                  <a:pt x="75" y="130"/>
                  <a:pt x="75" y="129"/>
                </a:cubicBezTo>
                <a:cubicBezTo>
                  <a:pt x="75" y="129"/>
                  <a:pt x="75" y="128"/>
                  <a:pt x="75" y="128"/>
                </a:cubicBezTo>
                <a:cubicBezTo>
                  <a:pt x="75" y="127"/>
                  <a:pt x="75" y="127"/>
                  <a:pt x="75" y="127"/>
                </a:cubicBezTo>
                <a:close/>
                <a:moveTo>
                  <a:pt x="107" y="13"/>
                </a:move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6" y="12"/>
                  <a:pt x="106" y="12"/>
                </a:cubicBezTo>
                <a:cubicBezTo>
                  <a:pt x="106" y="12"/>
                  <a:pt x="106" y="12"/>
                  <a:pt x="106" y="12"/>
                </a:cubicBezTo>
                <a:cubicBezTo>
                  <a:pt x="106" y="12"/>
                  <a:pt x="106" y="12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8" y="11"/>
                  <a:pt x="108" y="11"/>
                  <a:pt x="108" y="11"/>
                </a:cubicBezTo>
                <a:cubicBezTo>
                  <a:pt x="108" y="11"/>
                  <a:pt x="108" y="12"/>
                  <a:pt x="108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2"/>
                  <a:pt x="109" y="12"/>
                  <a:pt x="109" y="12"/>
                </a:cubicBezTo>
                <a:cubicBezTo>
                  <a:pt x="109" y="12"/>
                  <a:pt x="109" y="12"/>
                  <a:pt x="109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10" y="12"/>
                  <a:pt x="111" y="12"/>
                  <a:pt x="111" y="12"/>
                </a:cubicBezTo>
                <a:cubicBezTo>
                  <a:pt x="111" y="12"/>
                  <a:pt x="112" y="12"/>
                  <a:pt x="112" y="12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12"/>
                  <a:pt x="112" y="11"/>
                  <a:pt x="112" y="11"/>
                </a:cubicBezTo>
                <a:cubicBezTo>
                  <a:pt x="112" y="11"/>
                  <a:pt x="112" y="11"/>
                  <a:pt x="112" y="11"/>
                </a:cubicBezTo>
                <a:cubicBezTo>
                  <a:pt x="112" y="11"/>
                  <a:pt x="112" y="11"/>
                  <a:pt x="112" y="11"/>
                </a:cubicBezTo>
                <a:cubicBezTo>
                  <a:pt x="113" y="11"/>
                  <a:pt x="113" y="11"/>
                  <a:pt x="113" y="11"/>
                </a:cubicBezTo>
                <a:cubicBezTo>
                  <a:pt x="113" y="11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4" y="10"/>
                </a:cubicBezTo>
                <a:cubicBezTo>
                  <a:pt x="114" y="10"/>
                  <a:pt x="114" y="10"/>
                  <a:pt x="114" y="11"/>
                </a:cubicBezTo>
                <a:cubicBezTo>
                  <a:pt x="114" y="11"/>
                  <a:pt x="114" y="11"/>
                  <a:pt x="114" y="11"/>
                </a:cubicBezTo>
                <a:cubicBezTo>
                  <a:pt x="114" y="11"/>
                  <a:pt x="114" y="11"/>
                  <a:pt x="114" y="12"/>
                </a:cubicBezTo>
                <a:cubicBezTo>
                  <a:pt x="114" y="12"/>
                  <a:pt x="113" y="12"/>
                  <a:pt x="113" y="12"/>
                </a:cubicBezTo>
                <a:cubicBezTo>
                  <a:pt x="113" y="12"/>
                  <a:pt x="113" y="12"/>
                  <a:pt x="113" y="13"/>
                </a:cubicBezTo>
                <a:cubicBezTo>
                  <a:pt x="113" y="13"/>
                  <a:pt x="113" y="13"/>
                  <a:pt x="113" y="13"/>
                </a:cubicBezTo>
                <a:cubicBezTo>
                  <a:pt x="113" y="13"/>
                  <a:pt x="113" y="13"/>
                  <a:pt x="112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11" y="14"/>
                  <a:pt x="111" y="14"/>
                  <a:pt x="111" y="14"/>
                </a:cubicBezTo>
                <a:cubicBezTo>
                  <a:pt x="111" y="14"/>
                  <a:pt x="111" y="14"/>
                  <a:pt x="111" y="14"/>
                </a:cubicBezTo>
                <a:cubicBezTo>
                  <a:pt x="111" y="14"/>
                  <a:pt x="112" y="14"/>
                  <a:pt x="112" y="14"/>
                </a:cubicBezTo>
                <a:cubicBezTo>
                  <a:pt x="113" y="14"/>
                  <a:pt x="114" y="14"/>
                  <a:pt x="114" y="14"/>
                </a:cubicBezTo>
                <a:cubicBezTo>
                  <a:pt x="114" y="14"/>
                  <a:pt x="114" y="14"/>
                  <a:pt x="114" y="14"/>
                </a:cubicBezTo>
                <a:cubicBezTo>
                  <a:pt x="115" y="14"/>
                  <a:pt x="115" y="14"/>
                  <a:pt x="116" y="14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116" y="14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17" y="15"/>
                  <a:pt x="117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5" y="15"/>
                  <a:pt x="115" y="15"/>
                </a:cubicBezTo>
                <a:cubicBezTo>
                  <a:pt x="115" y="15"/>
                  <a:pt x="115" y="15"/>
                  <a:pt x="115" y="15"/>
                </a:cubicBezTo>
                <a:cubicBezTo>
                  <a:pt x="115" y="15"/>
                  <a:pt x="114" y="15"/>
                  <a:pt x="113" y="15"/>
                </a:cubicBezTo>
                <a:cubicBezTo>
                  <a:pt x="113" y="15"/>
                  <a:pt x="112" y="15"/>
                  <a:pt x="112" y="15"/>
                </a:cubicBezTo>
                <a:cubicBezTo>
                  <a:pt x="111" y="15"/>
                  <a:pt x="111" y="15"/>
                  <a:pt x="111" y="15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07" y="13"/>
                  <a:pt x="107" y="13"/>
                  <a:pt x="107" y="13"/>
                </a:cubicBezTo>
                <a:close/>
                <a:moveTo>
                  <a:pt x="111" y="16"/>
                </a:move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3" y="16"/>
                  <a:pt x="113" y="16"/>
                  <a:pt x="113" y="17"/>
                </a:cubicBezTo>
                <a:cubicBezTo>
                  <a:pt x="113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8"/>
                  <a:pt x="115" y="18"/>
                  <a:pt x="115" y="18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5" y="18"/>
                  <a:pt x="115" y="19"/>
                  <a:pt x="115" y="19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5" y="19"/>
                  <a:pt x="115" y="20"/>
                  <a:pt x="114" y="20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5" y="22"/>
                </a:cubicBezTo>
                <a:cubicBezTo>
                  <a:pt x="115" y="22"/>
                  <a:pt x="115" y="22"/>
                  <a:pt x="115" y="22"/>
                </a:cubicBezTo>
                <a:cubicBezTo>
                  <a:pt x="115" y="22"/>
                  <a:pt x="115" y="22"/>
                  <a:pt x="115" y="22"/>
                </a:cubicBezTo>
                <a:cubicBezTo>
                  <a:pt x="115" y="23"/>
                  <a:pt x="115" y="23"/>
                  <a:pt x="115" y="23"/>
                </a:cubicBezTo>
                <a:cubicBezTo>
                  <a:pt x="115" y="23"/>
                  <a:pt x="115" y="24"/>
                  <a:pt x="115" y="24"/>
                </a:cubicBezTo>
                <a:cubicBezTo>
                  <a:pt x="115" y="24"/>
                  <a:pt x="115" y="24"/>
                  <a:pt x="115" y="25"/>
                </a:cubicBezTo>
                <a:cubicBezTo>
                  <a:pt x="115" y="25"/>
                  <a:pt x="115" y="25"/>
                  <a:pt x="115" y="25"/>
                </a:cubicBezTo>
                <a:cubicBezTo>
                  <a:pt x="115" y="25"/>
                  <a:pt x="115" y="25"/>
                  <a:pt x="115" y="26"/>
                </a:cubicBezTo>
                <a:cubicBezTo>
                  <a:pt x="115" y="26"/>
                  <a:pt x="115" y="26"/>
                  <a:pt x="115" y="26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28"/>
                  <a:pt x="115" y="29"/>
                  <a:pt x="115" y="29"/>
                </a:cubicBezTo>
                <a:cubicBezTo>
                  <a:pt x="115" y="29"/>
                  <a:pt x="115" y="29"/>
                  <a:pt x="115" y="29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1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15" y="31"/>
                  <a:pt x="115" y="31"/>
                  <a:pt x="114" y="31"/>
                </a:cubicBezTo>
                <a:cubicBezTo>
                  <a:pt x="114" y="31"/>
                  <a:pt x="114" y="31"/>
                  <a:pt x="114" y="31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114" y="29"/>
                  <a:pt x="114" y="28"/>
                  <a:pt x="114" y="28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5"/>
                  <a:pt x="114" y="25"/>
                </a:cubicBezTo>
                <a:cubicBezTo>
                  <a:pt x="114" y="24"/>
                  <a:pt x="114" y="24"/>
                  <a:pt x="114" y="24"/>
                </a:cubicBezTo>
                <a:cubicBezTo>
                  <a:pt x="114" y="23"/>
                  <a:pt x="114" y="23"/>
                  <a:pt x="114" y="23"/>
                </a:cubicBezTo>
                <a:cubicBezTo>
                  <a:pt x="114" y="23"/>
                  <a:pt x="114" y="23"/>
                  <a:pt x="114" y="23"/>
                </a:cubicBezTo>
                <a:cubicBezTo>
                  <a:pt x="114" y="23"/>
                  <a:pt x="113" y="22"/>
                  <a:pt x="113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2"/>
                  <a:pt x="113" y="21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3" y="22"/>
                  <a:pt x="113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3"/>
                  <a:pt x="113" y="23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5"/>
                  <a:pt x="113" y="25"/>
                  <a:pt x="113" y="25"/>
                </a:cubicBezTo>
                <a:cubicBezTo>
                  <a:pt x="113" y="26"/>
                  <a:pt x="113" y="26"/>
                  <a:pt x="113" y="26"/>
                </a:cubicBezTo>
                <a:cubicBezTo>
                  <a:pt x="113" y="26"/>
                  <a:pt x="113" y="26"/>
                  <a:pt x="113" y="26"/>
                </a:cubicBezTo>
                <a:cubicBezTo>
                  <a:pt x="113" y="27"/>
                  <a:pt x="113" y="27"/>
                  <a:pt x="112" y="27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1" y="28"/>
                  <a:pt x="111" y="28"/>
                  <a:pt x="111" y="28"/>
                </a:cubicBezTo>
                <a:cubicBezTo>
                  <a:pt x="110" y="28"/>
                  <a:pt x="110" y="28"/>
                  <a:pt x="110" y="28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08" y="28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6"/>
                </a:cubicBezTo>
                <a:cubicBezTo>
                  <a:pt x="107" y="26"/>
                  <a:pt x="107" y="26"/>
                  <a:pt x="107" y="26"/>
                </a:cubicBezTo>
                <a:cubicBezTo>
                  <a:pt x="107" y="26"/>
                  <a:pt x="107" y="26"/>
                  <a:pt x="107" y="25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25"/>
                  <a:pt x="107" y="25"/>
                  <a:pt x="107" y="24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7" y="24"/>
                  <a:pt x="107" y="23"/>
                  <a:pt x="107" y="23"/>
                </a:cubicBezTo>
                <a:cubicBezTo>
                  <a:pt x="107" y="23"/>
                  <a:pt x="107" y="23"/>
                  <a:pt x="107" y="23"/>
                </a:cubicBezTo>
                <a:cubicBezTo>
                  <a:pt x="107" y="23"/>
                  <a:pt x="107" y="23"/>
                  <a:pt x="107" y="23"/>
                </a:cubicBezTo>
                <a:cubicBezTo>
                  <a:pt x="107" y="23"/>
                  <a:pt x="107" y="23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7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08" y="24"/>
                  <a:pt x="109" y="23"/>
                  <a:pt x="109" y="23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9" y="22"/>
                  <a:pt x="108" y="22"/>
                  <a:pt x="108" y="22"/>
                </a:cubicBezTo>
                <a:cubicBezTo>
                  <a:pt x="108" y="22"/>
                  <a:pt x="107" y="22"/>
                  <a:pt x="107" y="22"/>
                </a:cubicBezTo>
                <a:cubicBezTo>
                  <a:pt x="107" y="21"/>
                  <a:pt x="107" y="21"/>
                  <a:pt x="107" y="21"/>
                </a:cubicBezTo>
                <a:cubicBezTo>
                  <a:pt x="107" y="21"/>
                  <a:pt x="107" y="22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6" y="22"/>
                  <a:pt x="106" y="22"/>
                  <a:pt x="106" y="23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6" y="23"/>
                  <a:pt x="106" y="23"/>
                  <a:pt x="106" y="24"/>
                </a:cubicBezTo>
                <a:cubicBezTo>
                  <a:pt x="106" y="24"/>
                  <a:pt x="106" y="24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7"/>
                  <a:pt x="106" y="27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5" y="30"/>
                </a:cubicBezTo>
                <a:cubicBezTo>
                  <a:pt x="105" y="30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29"/>
                  <a:pt x="105" y="29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7"/>
                  <a:pt x="105" y="27"/>
                  <a:pt x="105" y="27"/>
                </a:cubicBezTo>
                <a:cubicBezTo>
                  <a:pt x="105" y="27"/>
                  <a:pt x="105" y="26"/>
                  <a:pt x="105" y="26"/>
                </a:cubicBezTo>
                <a:cubicBezTo>
                  <a:pt x="105" y="26"/>
                  <a:pt x="105" y="25"/>
                  <a:pt x="105" y="25"/>
                </a:cubicBezTo>
                <a:cubicBezTo>
                  <a:pt x="105" y="25"/>
                  <a:pt x="105" y="25"/>
                  <a:pt x="105" y="25"/>
                </a:cubicBezTo>
                <a:cubicBezTo>
                  <a:pt x="105" y="25"/>
                  <a:pt x="105" y="25"/>
                  <a:pt x="105" y="24"/>
                </a:cubicBezTo>
                <a:cubicBezTo>
                  <a:pt x="105" y="24"/>
                  <a:pt x="105" y="24"/>
                  <a:pt x="105" y="23"/>
                </a:cubicBezTo>
                <a:cubicBezTo>
                  <a:pt x="105" y="23"/>
                  <a:pt x="105" y="23"/>
                  <a:pt x="105" y="23"/>
                </a:cubicBezTo>
                <a:cubicBezTo>
                  <a:pt x="105" y="23"/>
                  <a:pt x="105" y="23"/>
                  <a:pt x="105" y="22"/>
                </a:cubicBezTo>
                <a:cubicBezTo>
                  <a:pt x="105" y="22"/>
                  <a:pt x="105" y="22"/>
                  <a:pt x="105" y="22"/>
                </a:cubicBezTo>
                <a:cubicBezTo>
                  <a:pt x="105" y="22"/>
                  <a:pt x="105" y="22"/>
                  <a:pt x="105" y="22"/>
                </a:cubicBezTo>
                <a:cubicBezTo>
                  <a:pt x="105" y="22"/>
                  <a:pt x="105" y="21"/>
                  <a:pt x="105" y="21"/>
                </a:cubicBezTo>
                <a:cubicBezTo>
                  <a:pt x="105" y="21"/>
                  <a:pt x="106" y="21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19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6" y="18"/>
                  <a:pt x="106" y="18"/>
                  <a:pt x="106" y="18"/>
                </a:cubicBezTo>
                <a:cubicBezTo>
                  <a:pt x="106" y="18"/>
                  <a:pt x="106" y="18"/>
                  <a:pt x="106" y="18"/>
                </a:cubicBezTo>
                <a:cubicBezTo>
                  <a:pt x="106" y="18"/>
                  <a:pt x="106" y="18"/>
                  <a:pt x="106" y="17"/>
                </a:cubicBezTo>
                <a:cubicBezTo>
                  <a:pt x="106" y="17"/>
                  <a:pt x="106" y="17"/>
                  <a:pt x="106" y="17"/>
                </a:cubicBezTo>
                <a:cubicBezTo>
                  <a:pt x="106" y="17"/>
                  <a:pt x="106" y="17"/>
                  <a:pt x="107" y="17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8" y="17"/>
                  <a:pt x="108" y="16"/>
                  <a:pt x="108" y="16"/>
                </a:cubicBezTo>
                <a:cubicBezTo>
                  <a:pt x="109" y="16"/>
                  <a:pt x="109" y="16"/>
                  <a:pt x="109" y="16"/>
                </a:cubicBezTo>
                <a:cubicBezTo>
                  <a:pt x="110" y="15"/>
                  <a:pt x="110" y="15"/>
                  <a:pt x="110" y="15"/>
                </a:cubicBezTo>
                <a:cubicBezTo>
                  <a:pt x="108" y="15"/>
                  <a:pt x="108" y="16"/>
                  <a:pt x="107" y="16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4"/>
                  <a:pt x="105" y="14"/>
                  <a:pt x="105" y="14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07" y="14"/>
                  <a:pt x="107" y="14"/>
                  <a:pt x="107" y="14"/>
                </a:cubicBezTo>
                <a:cubicBezTo>
                  <a:pt x="107" y="14"/>
                  <a:pt x="107" y="14"/>
                  <a:pt x="107" y="14"/>
                </a:cubicBezTo>
                <a:cubicBezTo>
                  <a:pt x="108" y="14"/>
                  <a:pt x="108" y="14"/>
                  <a:pt x="108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3"/>
                  <a:pt x="110" y="13"/>
                  <a:pt x="110" y="13"/>
                </a:cubicBezTo>
                <a:cubicBezTo>
                  <a:pt x="109" y="13"/>
                  <a:pt x="108" y="13"/>
                  <a:pt x="108" y="13"/>
                </a:cubicBezTo>
                <a:cubicBezTo>
                  <a:pt x="108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11" y="16"/>
                  <a:pt x="111" y="16"/>
                  <a:pt x="111" y="16"/>
                </a:cubicBezTo>
                <a:close/>
                <a:moveTo>
                  <a:pt x="107" y="19"/>
                </a:move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8" y="18"/>
                </a:cubicBezTo>
                <a:cubicBezTo>
                  <a:pt x="108" y="18"/>
                  <a:pt x="109" y="17"/>
                  <a:pt x="109" y="17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8" y="18"/>
                  <a:pt x="108" y="18"/>
                  <a:pt x="108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9"/>
                  <a:pt x="108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lose/>
                <a:moveTo>
                  <a:pt x="109" y="19"/>
                </a:moveTo>
                <a:cubicBezTo>
                  <a:pt x="109" y="21"/>
                  <a:pt x="109" y="21"/>
                  <a:pt x="109" y="21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8" y="21"/>
                  <a:pt x="108" y="21"/>
                  <a:pt x="108" y="21"/>
                </a:cubicBezTo>
                <a:cubicBezTo>
                  <a:pt x="108" y="21"/>
                  <a:pt x="108" y="21"/>
                  <a:pt x="108" y="21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7" y="20"/>
                  <a:pt x="107" y="20"/>
                </a:cubicBezTo>
                <a:cubicBezTo>
                  <a:pt x="107" y="20"/>
                  <a:pt x="107" y="20"/>
                  <a:pt x="107" y="20"/>
                </a:cubicBezTo>
                <a:cubicBezTo>
                  <a:pt x="107" y="20"/>
                  <a:pt x="107" y="20"/>
                  <a:pt x="107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9" y="19"/>
                  <a:pt x="109" y="19"/>
                  <a:pt x="109" y="19"/>
                </a:cubicBezTo>
                <a:close/>
                <a:moveTo>
                  <a:pt x="112" y="25"/>
                </a:moveTo>
                <a:cubicBezTo>
                  <a:pt x="112" y="25"/>
                  <a:pt x="112" y="25"/>
                  <a:pt x="112" y="25"/>
                </a:cubicBezTo>
                <a:cubicBezTo>
                  <a:pt x="112" y="25"/>
                  <a:pt x="112" y="25"/>
                  <a:pt x="112" y="25"/>
                </a:cubicBezTo>
                <a:cubicBezTo>
                  <a:pt x="112" y="25"/>
                  <a:pt x="112" y="26"/>
                  <a:pt x="112" y="26"/>
                </a:cubicBezTo>
                <a:cubicBezTo>
                  <a:pt x="112" y="26"/>
                  <a:pt x="112" y="26"/>
                  <a:pt x="111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1" y="27"/>
                  <a:pt x="110" y="27"/>
                  <a:pt x="110" y="27"/>
                </a:cubicBezTo>
                <a:cubicBezTo>
                  <a:pt x="109" y="27"/>
                  <a:pt x="109" y="27"/>
                  <a:pt x="109" y="26"/>
                </a:cubicBezTo>
                <a:cubicBezTo>
                  <a:pt x="109" y="26"/>
                  <a:pt x="109" y="26"/>
                  <a:pt x="108" y="26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9" y="25"/>
                  <a:pt x="109" y="25"/>
                  <a:pt x="110" y="25"/>
                </a:cubicBezTo>
                <a:cubicBezTo>
                  <a:pt x="110" y="25"/>
                  <a:pt x="110" y="24"/>
                  <a:pt x="111" y="24"/>
                </a:cubicBezTo>
                <a:cubicBezTo>
                  <a:pt x="111" y="24"/>
                  <a:pt x="111" y="24"/>
                  <a:pt x="111" y="24"/>
                </a:cubicBezTo>
                <a:cubicBezTo>
                  <a:pt x="111" y="24"/>
                  <a:pt x="111" y="24"/>
                  <a:pt x="111" y="25"/>
                </a:cubicBezTo>
                <a:cubicBezTo>
                  <a:pt x="111" y="25"/>
                  <a:pt x="112" y="25"/>
                  <a:pt x="112" y="25"/>
                </a:cubicBezTo>
                <a:close/>
                <a:moveTo>
                  <a:pt x="32" y="72"/>
                </a:move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0" y="73"/>
                  <a:pt x="30" y="73"/>
                </a:cubicBezTo>
                <a:cubicBezTo>
                  <a:pt x="30" y="73"/>
                  <a:pt x="29" y="73"/>
                  <a:pt x="29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30" y="71"/>
                  <a:pt x="31" y="71"/>
                  <a:pt x="31" y="71"/>
                </a:cubicBezTo>
                <a:cubicBezTo>
                  <a:pt x="31" y="71"/>
                  <a:pt x="31" y="71"/>
                  <a:pt x="31" y="71"/>
                </a:cubicBezTo>
                <a:cubicBezTo>
                  <a:pt x="31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4" y="71"/>
                  <a:pt x="34" y="71"/>
                </a:cubicBezTo>
                <a:cubicBezTo>
                  <a:pt x="34" y="70"/>
                  <a:pt x="34" y="70"/>
                  <a:pt x="34" y="70"/>
                </a:cubicBezTo>
                <a:cubicBezTo>
                  <a:pt x="34" y="70"/>
                  <a:pt x="34" y="69"/>
                  <a:pt x="34" y="69"/>
                </a:cubicBezTo>
                <a:cubicBezTo>
                  <a:pt x="34" y="69"/>
                  <a:pt x="34" y="68"/>
                  <a:pt x="35" y="68"/>
                </a:cubicBezTo>
                <a:cubicBezTo>
                  <a:pt x="35" y="68"/>
                  <a:pt x="35" y="68"/>
                  <a:pt x="35" y="67"/>
                </a:cubicBezTo>
                <a:cubicBezTo>
                  <a:pt x="35" y="67"/>
                  <a:pt x="35" y="67"/>
                  <a:pt x="35" y="66"/>
                </a:cubicBezTo>
                <a:cubicBezTo>
                  <a:pt x="35" y="66"/>
                  <a:pt x="36" y="66"/>
                  <a:pt x="36" y="66"/>
                </a:cubicBezTo>
                <a:cubicBezTo>
                  <a:pt x="36" y="66"/>
                  <a:pt x="36" y="65"/>
                  <a:pt x="36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65"/>
                  <a:pt x="36" y="65"/>
                  <a:pt x="36" y="64"/>
                </a:cubicBezTo>
                <a:cubicBezTo>
                  <a:pt x="36" y="64"/>
                  <a:pt x="36" y="65"/>
                  <a:pt x="36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6" y="65"/>
                  <a:pt x="35" y="65"/>
                  <a:pt x="35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4" y="65"/>
                  <a:pt x="34" y="66"/>
                  <a:pt x="34" y="66"/>
                </a:cubicBezTo>
                <a:cubicBezTo>
                  <a:pt x="34" y="66"/>
                  <a:pt x="33" y="66"/>
                  <a:pt x="33" y="66"/>
                </a:cubicBezTo>
                <a:cubicBezTo>
                  <a:pt x="33" y="66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8"/>
                  <a:pt x="33" y="68"/>
                  <a:pt x="33" y="68"/>
                </a:cubicBezTo>
                <a:cubicBezTo>
                  <a:pt x="33" y="68"/>
                  <a:pt x="32" y="68"/>
                  <a:pt x="32" y="68"/>
                </a:cubicBezTo>
                <a:cubicBezTo>
                  <a:pt x="32" y="68"/>
                  <a:pt x="32" y="68"/>
                  <a:pt x="32" y="68"/>
                </a:cubicBezTo>
                <a:cubicBezTo>
                  <a:pt x="32" y="68"/>
                  <a:pt x="32" y="68"/>
                  <a:pt x="32" y="67"/>
                </a:cubicBezTo>
                <a:cubicBezTo>
                  <a:pt x="32" y="67"/>
                  <a:pt x="32" y="67"/>
                  <a:pt x="32" y="67"/>
                </a:cubicBezTo>
                <a:cubicBezTo>
                  <a:pt x="32" y="67"/>
                  <a:pt x="32" y="67"/>
                  <a:pt x="32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9"/>
                  <a:pt x="30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29" y="69"/>
                  <a:pt x="29" y="69"/>
                  <a:pt x="29" y="69"/>
                </a:cubicBezTo>
                <a:cubicBezTo>
                  <a:pt x="29" y="69"/>
                  <a:pt x="29" y="70"/>
                  <a:pt x="29" y="70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70"/>
                  <a:pt x="29" y="71"/>
                </a:cubicBezTo>
                <a:cubicBezTo>
                  <a:pt x="28" y="71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0"/>
                  <a:pt x="28" y="70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7" y="69"/>
                  <a:pt x="27" y="70"/>
                  <a:pt x="27" y="70"/>
                </a:cubicBezTo>
                <a:cubicBezTo>
                  <a:pt x="27" y="70"/>
                  <a:pt x="26" y="71"/>
                  <a:pt x="26" y="71"/>
                </a:cubicBezTo>
                <a:cubicBezTo>
                  <a:pt x="26" y="72"/>
                  <a:pt x="26" y="72"/>
                  <a:pt x="26" y="72"/>
                </a:cubicBezTo>
                <a:cubicBezTo>
                  <a:pt x="26" y="72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2"/>
                  <a:pt x="24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3" y="72"/>
                  <a:pt x="23" y="72"/>
                </a:cubicBezTo>
                <a:cubicBezTo>
                  <a:pt x="23" y="72"/>
                  <a:pt x="23" y="72"/>
                  <a:pt x="23" y="71"/>
                </a:cubicBezTo>
                <a:cubicBezTo>
                  <a:pt x="23" y="72"/>
                  <a:pt x="24" y="71"/>
                  <a:pt x="24" y="71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5" y="70"/>
                  <a:pt x="25" y="70"/>
                </a:cubicBezTo>
                <a:cubicBezTo>
                  <a:pt x="25" y="70"/>
                  <a:pt x="25" y="70"/>
                  <a:pt x="25" y="70"/>
                </a:cubicBezTo>
                <a:cubicBezTo>
                  <a:pt x="25" y="70"/>
                  <a:pt x="25" y="70"/>
                  <a:pt x="25" y="70"/>
                </a:cubicBezTo>
                <a:cubicBezTo>
                  <a:pt x="25" y="70"/>
                  <a:pt x="26" y="70"/>
                  <a:pt x="26" y="70"/>
                </a:cubicBezTo>
                <a:cubicBezTo>
                  <a:pt x="26" y="70"/>
                  <a:pt x="26" y="69"/>
                  <a:pt x="26" y="69"/>
                </a:cubicBezTo>
                <a:cubicBezTo>
                  <a:pt x="27" y="69"/>
                  <a:pt x="27" y="68"/>
                  <a:pt x="27" y="68"/>
                </a:cubicBezTo>
                <a:cubicBezTo>
                  <a:pt x="27" y="68"/>
                  <a:pt x="27" y="68"/>
                  <a:pt x="28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8" y="68"/>
                  <a:pt x="28" y="67"/>
                  <a:pt x="29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66"/>
                  <a:pt x="29" y="66"/>
                  <a:pt x="29" y="66"/>
                </a:cubicBezTo>
                <a:cubicBezTo>
                  <a:pt x="29" y="66"/>
                  <a:pt x="29" y="66"/>
                  <a:pt x="29" y="66"/>
                </a:cubicBezTo>
                <a:cubicBezTo>
                  <a:pt x="29" y="65"/>
                  <a:pt x="29" y="65"/>
                  <a:pt x="29" y="65"/>
                </a:cubicBezTo>
                <a:cubicBezTo>
                  <a:pt x="29" y="65"/>
                  <a:pt x="29" y="65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30" y="63"/>
                </a:cubicBezTo>
                <a:cubicBezTo>
                  <a:pt x="30" y="63"/>
                  <a:pt x="30" y="63"/>
                  <a:pt x="30" y="63"/>
                </a:cubicBezTo>
                <a:cubicBezTo>
                  <a:pt x="30" y="63"/>
                  <a:pt x="30" y="63"/>
                  <a:pt x="30" y="63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29" y="62"/>
                  <a:pt x="29" y="61"/>
                </a:cubicBezTo>
                <a:cubicBezTo>
                  <a:pt x="29" y="61"/>
                  <a:pt x="29" y="61"/>
                  <a:pt x="29" y="61"/>
                </a:cubicBezTo>
                <a:cubicBezTo>
                  <a:pt x="29" y="61"/>
                  <a:pt x="30" y="61"/>
                  <a:pt x="30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2" y="61"/>
                  <a:pt x="32" y="61"/>
                </a:cubicBezTo>
                <a:cubicBezTo>
                  <a:pt x="32" y="61"/>
                  <a:pt x="33" y="60"/>
                  <a:pt x="33" y="60"/>
                </a:cubicBezTo>
                <a:cubicBezTo>
                  <a:pt x="33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60"/>
                  <a:pt x="34" y="59"/>
                  <a:pt x="35" y="59"/>
                </a:cubicBezTo>
                <a:cubicBezTo>
                  <a:pt x="35" y="59"/>
                  <a:pt x="35" y="59"/>
                  <a:pt x="36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6" y="58"/>
                  <a:pt x="36" y="58"/>
                  <a:pt x="36" y="58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8" y="59"/>
                  <a:pt x="37" y="60"/>
                  <a:pt x="37" y="60"/>
                </a:cubicBezTo>
                <a:cubicBezTo>
                  <a:pt x="37" y="60"/>
                  <a:pt x="37" y="60"/>
                  <a:pt x="36" y="60"/>
                </a:cubicBezTo>
                <a:cubicBezTo>
                  <a:pt x="36" y="60"/>
                  <a:pt x="36" y="60"/>
                  <a:pt x="36" y="61"/>
                </a:cubicBezTo>
                <a:cubicBezTo>
                  <a:pt x="35" y="61"/>
                  <a:pt x="34" y="61"/>
                  <a:pt x="34" y="62"/>
                </a:cubicBezTo>
                <a:cubicBezTo>
                  <a:pt x="34" y="62"/>
                  <a:pt x="34" y="62"/>
                  <a:pt x="34" y="62"/>
                </a:cubicBezTo>
                <a:cubicBezTo>
                  <a:pt x="34" y="62"/>
                  <a:pt x="34" y="62"/>
                  <a:pt x="34" y="62"/>
                </a:cubicBezTo>
                <a:cubicBezTo>
                  <a:pt x="34" y="62"/>
                  <a:pt x="34" y="62"/>
                  <a:pt x="34" y="63"/>
                </a:cubicBezTo>
                <a:cubicBezTo>
                  <a:pt x="34" y="63"/>
                  <a:pt x="34" y="63"/>
                  <a:pt x="34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4"/>
                  <a:pt x="36" y="64"/>
                  <a:pt x="36" y="63"/>
                </a:cubicBezTo>
                <a:cubicBezTo>
                  <a:pt x="36" y="63"/>
                  <a:pt x="37" y="63"/>
                  <a:pt x="37" y="63"/>
                </a:cubicBezTo>
                <a:cubicBezTo>
                  <a:pt x="37" y="63"/>
                  <a:pt x="37" y="63"/>
                  <a:pt x="37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9" y="63"/>
                  <a:pt x="39" y="63"/>
                </a:cubicBezTo>
                <a:cubicBezTo>
                  <a:pt x="39" y="63"/>
                  <a:pt x="39" y="63"/>
                  <a:pt x="39" y="63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4"/>
                  <a:pt x="39" y="64"/>
                  <a:pt x="39" y="65"/>
                </a:cubicBezTo>
                <a:cubicBezTo>
                  <a:pt x="38" y="65"/>
                  <a:pt x="38" y="65"/>
                  <a:pt x="38" y="65"/>
                </a:cubicBezTo>
                <a:cubicBezTo>
                  <a:pt x="38" y="65"/>
                  <a:pt x="38" y="66"/>
                  <a:pt x="38" y="66"/>
                </a:cubicBezTo>
                <a:cubicBezTo>
                  <a:pt x="38" y="66"/>
                  <a:pt x="38" y="66"/>
                  <a:pt x="38" y="66"/>
                </a:cubicBezTo>
                <a:cubicBezTo>
                  <a:pt x="37" y="67"/>
                  <a:pt x="37" y="67"/>
                  <a:pt x="37" y="67"/>
                </a:cubicBezTo>
                <a:cubicBezTo>
                  <a:pt x="37" y="67"/>
                  <a:pt x="37" y="68"/>
                  <a:pt x="37" y="68"/>
                </a:cubicBezTo>
                <a:cubicBezTo>
                  <a:pt x="37" y="68"/>
                  <a:pt x="36" y="69"/>
                  <a:pt x="36" y="69"/>
                </a:cubicBezTo>
                <a:cubicBezTo>
                  <a:pt x="36" y="70"/>
                  <a:pt x="36" y="70"/>
                  <a:pt x="36" y="70"/>
                </a:cubicBezTo>
                <a:cubicBezTo>
                  <a:pt x="36" y="70"/>
                  <a:pt x="36" y="71"/>
                  <a:pt x="36" y="71"/>
                </a:cubicBezTo>
                <a:cubicBezTo>
                  <a:pt x="35" y="71"/>
                  <a:pt x="35" y="72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73"/>
                  <a:pt x="35" y="73"/>
                  <a:pt x="35" y="73"/>
                </a:cubicBezTo>
                <a:cubicBezTo>
                  <a:pt x="35" y="73"/>
                  <a:pt x="34" y="73"/>
                  <a:pt x="34" y="73"/>
                </a:cubicBezTo>
                <a:cubicBezTo>
                  <a:pt x="34" y="73"/>
                  <a:pt x="34" y="73"/>
                  <a:pt x="34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1"/>
                  <a:pt x="32" y="71"/>
                  <a:pt x="32" y="71"/>
                </a:cubicBezTo>
                <a:cubicBezTo>
                  <a:pt x="32" y="71"/>
                  <a:pt x="32" y="72"/>
                  <a:pt x="32" y="72"/>
                </a:cubicBezTo>
                <a:cubicBezTo>
                  <a:pt x="32" y="72"/>
                  <a:pt x="32" y="72"/>
                  <a:pt x="32" y="72"/>
                </a:cubicBezTo>
                <a:close/>
                <a:moveTo>
                  <a:pt x="30" y="64"/>
                </a:moveTo>
                <a:cubicBezTo>
                  <a:pt x="30" y="64"/>
                  <a:pt x="30" y="64"/>
                  <a:pt x="30" y="63"/>
                </a:cubicBezTo>
                <a:cubicBezTo>
                  <a:pt x="31" y="63"/>
                  <a:pt x="31" y="63"/>
                  <a:pt x="31" y="63"/>
                </a:cubicBezTo>
                <a:cubicBezTo>
                  <a:pt x="32" y="63"/>
                  <a:pt x="32" y="63"/>
                  <a:pt x="32" y="63"/>
                </a:cubicBezTo>
                <a:cubicBezTo>
                  <a:pt x="32" y="63"/>
                  <a:pt x="32" y="63"/>
                  <a:pt x="33" y="63"/>
                </a:cubicBez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3" y="64"/>
                </a:cubicBezTo>
                <a:cubicBezTo>
                  <a:pt x="33" y="64"/>
                  <a:pt x="33" y="65"/>
                  <a:pt x="33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33" y="65"/>
                  <a:pt x="32" y="65"/>
                  <a:pt x="32" y="65"/>
                </a:cubicBezTo>
                <a:cubicBezTo>
                  <a:pt x="31" y="65"/>
                  <a:pt x="31" y="66"/>
                  <a:pt x="31" y="66"/>
                </a:cubicBezTo>
                <a:cubicBezTo>
                  <a:pt x="31" y="66"/>
                  <a:pt x="31" y="66"/>
                  <a:pt x="31" y="66"/>
                </a:cubicBezTo>
                <a:cubicBezTo>
                  <a:pt x="31" y="66"/>
                  <a:pt x="30" y="65"/>
                  <a:pt x="30" y="65"/>
                </a:cubicBezTo>
                <a:cubicBezTo>
                  <a:pt x="30" y="65"/>
                  <a:pt x="30" y="64"/>
                  <a:pt x="30" y="64"/>
                </a:cubicBezTo>
                <a:cubicBezTo>
                  <a:pt x="30" y="64"/>
                  <a:pt x="30" y="64"/>
                  <a:pt x="30" y="64"/>
                </a:cubicBezTo>
                <a:cubicBezTo>
                  <a:pt x="30" y="64"/>
                  <a:pt x="30" y="64"/>
                  <a:pt x="30" y="64"/>
                </a:cubicBezTo>
                <a:close/>
                <a:moveTo>
                  <a:pt x="47" y="72"/>
                </a:moveTo>
                <a:cubicBezTo>
                  <a:pt x="47" y="72"/>
                  <a:pt x="47" y="71"/>
                  <a:pt x="47" y="70"/>
                </a:cubicBezTo>
                <a:cubicBezTo>
                  <a:pt x="47" y="70"/>
                  <a:pt x="47" y="69"/>
                  <a:pt x="47" y="69"/>
                </a:cubicBezTo>
                <a:cubicBezTo>
                  <a:pt x="47" y="69"/>
                  <a:pt x="47" y="69"/>
                  <a:pt x="47" y="69"/>
                </a:cubicBezTo>
                <a:cubicBezTo>
                  <a:pt x="47" y="69"/>
                  <a:pt x="47" y="69"/>
                  <a:pt x="48" y="69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8" y="69"/>
                  <a:pt x="48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70"/>
                  <a:pt x="49" y="71"/>
                  <a:pt x="49" y="71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3"/>
                  <a:pt x="49" y="73"/>
                  <a:pt x="49" y="73"/>
                </a:cubicBezTo>
                <a:cubicBezTo>
                  <a:pt x="49" y="73"/>
                  <a:pt x="48" y="73"/>
                  <a:pt x="48" y="73"/>
                </a:cubicBezTo>
                <a:cubicBezTo>
                  <a:pt x="48" y="73"/>
                  <a:pt x="48" y="73"/>
                  <a:pt x="48" y="73"/>
                </a:cubicBezTo>
                <a:cubicBezTo>
                  <a:pt x="48" y="73"/>
                  <a:pt x="47" y="72"/>
                  <a:pt x="47" y="72"/>
                </a:cubicBezTo>
                <a:close/>
                <a:moveTo>
                  <a:pt x="55" y="69"/>
                </a:moveTo>
                <a:cubicBezTo>
                  <a:pt x="55" y="69"/>
                  <a:pt x="55" y="69"/>
                  <a:pt x="55" y="68"/>
                </a:cubicBezTo>
                <a:cubicBezTo>
                  <a:pt x="55" y="68"/>
                  <a:pt x="55" y="67"/>
                  <a:pt x="55" y="67"/>
                </a:cubicBezTo>
                <a:cubicBezTo>
                  <a:pt x="55" y="67"/>
                  <a:pt x="55" y="66"/>
                  <a:pt x="55" y="66"/>
                </a:cubicBezTo>
                <a:cubicBezTo>
                  <a:pt x="55" y="66"/>
                  <a:pt x="56" y="65"/>
                  <a:pt x="56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6"/>
                  <a:pt x="53" y="66"/>
                </a:cubicBezTo>
                <a:cubicBezTo>
                  <a:pt x="53" y="66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2" y="67"/>
                  <a:pt x="52" y="68"/>
                </a:cubicBezTo>
                <a:cubicBezTo>
                  <a:pt x="51" y="68"/>
                  <a:pt x="51" y="68"/>
                  <a:pt x="51" y="69"/>
                </a:cubicBezTo>
                <a:cubicBezTo>
                  <a:pt x="50" y="69"/>
                  <a:pt x="49" y="69"/>
                  <a:pt x="49" y="69"/>
                </a:cubicBezTo>
                <a:cubicBezTo>
                  <a:pt x="49" y="69"/>
                  <a:pt x="49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7"/>
                  <a:pt x="48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67"/>
                  <a:pt x="49" y="67"/>
                  <a:pt x="50" y="67"/>
                </a:cubicBezTo>
                <a:cubicBezTo>
                  <a:pt x="50" y="67"/>
                  <a:pt x="50" y="67"/>
                  <a:pt x="51" y="67"/>
                </a:cubicBezTo>
                <a:cubicBezTo>
                  <a:pt x="51" y="67"/>
                  <a:pt x="51" y="66"/>
                  <a:pt x="51" y="66"/>
                </a:cubicBezTo>
                <a:cubicBezTo>
                  <a:pt x="51" y="66"/>
                  <a:pt x="51" y="66"/>
                  <a:pt x="51" y="66"/>
                </a:cubicBezTo>
                <a:cubicBezTo>
                  <a:pt x="51" y="66"/>
                  <a:pt x="51" y="66"/>
                  <a:pt x="51" y="65"/>
                </a:cubicBezTo>
                <a:cubicBezTo>
                  <a:pt x="50" y="65"/>
                  <a:pt x="50" y="66"/>
                  <a:pt x="50" y="66"/>
                </a:cubicBezTo>
                <a:cubicBezTo>
                  <a:pt x="50" y="66"/>
                  <a:pt x="50" y="66"/>
                  <a:pt x="50" y="66"/>
                </a:cubicBezTo>
                <a:cubicBezTo>
                  <a:pt x="49" y="66"/>
                  <a:pt x="49" y="66"/>
                  <a:pt x="49" y="65"/>
                </a:cubicBezTo>
                <a:cubicBezTo>
                  <a:pt x="49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4"/>
                </a:cubicBezTo>
                <a:cubicBezTo>
                  <a:pt x="49" y="64"/>
                  <a:pt x="48" y="64"/>
                  <a:pt x="49" y="64"/>
                </a:cubicBezTo>
                <a:cubicBezTo>
                  <a:pt x="49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1" y="64"/>
                </a:cubicBezTo>
                <a:cubicBezTo>
                  <a:pt x="51" y="64"/>
                  <a:pt x="52" y="64"/>
                  <a:pt x="52" y="63"/>
                </a:cubicBezTo>
                <a:cubicBezTo>
                  <a:pt x="52" y="63"/>
                  <a:pt x="52" y="63"/>
                  <a:pt x="52" y="62"/>
                </a:cubicBezTo>
                <a:cubicBezTo>
                  <a:pt x="53" y="62"/>
                  <a:pt x="53" y="62"/>
                  <a:pt x="53" y="61"/>
                </a:cubicBezTo>
                <a:cubicBezTo>
                  <a:pt x="53" y="61"/>
                  <a:pt x="53" y="61"/>
                  <a:pt x="53" y="61"/>
                </a:cubicBezTo>
                <a:cubicBezTo>
                  <a:pt x="53" y="61"/>
                  <a:pt x="53" y="60"/>
                  <a:pt x="53" y="60"/>
                </a:cubicBezTo>
                <a:cubicBezTo>
                  <a:pt x="53" y="60"/>
                  <a:pt x="53" y="60"/>
                  <a:pt x="53" y="60"/>
                </a:cubicBezTo>
                <a:cubicBezTo>
                  <a:pt x="53" y="59"/>
                  <a:pt x="53" y="59"/>
                  <a:pt x="54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1"/>
                  <a:pt x="55" y="62"/>
                </a:cubicBezTo>
                <a:cubicBezTo>
                  <a:pt x="54" y="62"/>
                  <a:pt x="55" y="62"/>
                  <a:pt x="55" y="62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2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7" y="60"/>
                  <a:pt x="57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2"/>
                  <a:pt x="57" y="62"/>
                  <a:pt x="56" y="62"/>
                </a:cubicBezTo>
                <a:cubicBezTo>
                  <a:pt x="55" y="63"/>
                  <a:pt x="54" y="63"/>
                  <a:pt x="54" y="63"/>
                </a:cubicBezTo>
                <a:cubicBezTo>
                  <a:pt x="53" y="63"/>
                  <a:pt x="53" y="64"/>
                  <a:pt x="53" y="64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6"/>
                  <a:pt x="52" y="66"/>
                </a:cubicBezTo>
                <a:cubicBezTo>
                  <a:pt x="53" y="66"/>
                  <a:pt x="53" y="65"/>
                  <a:pt x="54" y="65"/>
                </a:cubicBezTo>
                <a:cubicBezTo>
                  <a:pt x="54" y="65"/>
                  <a:pt x="54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6" y="64"/>
                  <a:pt x="56" y="64"/>
                  <a:pt x="56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3"/>
                  <a:pt x="57" y="63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5"/>
                  <a:pt x="57" y="65"/>
                  <a:pt x="57" y="66"/>
                </a:cubicBezTo>
                <a:cubicBezTo>
                  <a:pt x="57" y="66"/>
                  <a:pt x="57" y="67"/>
                  <a:pt x="56" y="67"/>
                </a:cubicBezTo>
                <a:cubicBezTo>
                  <a:pt x="56" y="69"/>
                  <a:pt x="56" y="71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2"/>
                  <a:pt x="54" y="72"/>
                  <a:pt x="54" y="72"/>
                </a:cubicBezTo>
                <a:cubicBezTo>
                  <a:pt x="54" y="72"/>
                  <a:pt x="54" y="71"/>
                  <a:pt x="54" y="71"/>
                </a:cubicBezTo>
                <a:cubicBezTo>
                  <a:pt x="53" y="71"/>
                  <a:pt x="53" y="71"/>
                  <a:pt x="53" y="71"/>
                </a:cubicBezTo>
                <a:cubicBezTo>
                  <a:pt x="53" y="71"/>
                  <a:pt x="53" y="71"/>
                  <a:pt x="53" y="71"/>
                </a:cubicBezTo>
                <a:cubicBezTo>
                  <a:pt x="53" y="71"/>
                  <a:pt x="53" y="71"/>
                  <a:pt x="52" y="71"/>
                </a:cubicBezTo>
                <a:cubicBezTo>
                  <a:pt x="52" y="71"/>
                  <a:pt x="52" y="71"/>
                  <a:pt x="52" y="72"/>
                </a:cubicBezTo>
                <a:cubicBezTo>
                  <a:pt x="52" y="72"/>
                  <a:pt x="52" y="72"/>
                  <a:pt x="52" y="72"/>
                </a:cubicBezTo>
                <a:cubicBezTo>
                  <a:pt x="52" y="73"/>
                  <a:pt x="52" y="73"/>
                  <a:pt x="52" y="73"/>
                </a:cubicBezTo>
                <a:cubicBezTo>
                  <a:pt x="51" y="73"/>
                  <a:pt x="51" y="73"/>
                  <a:pt x="51" y="73"/>
                </a:cubicBezTo>
                <a:cubicBezTo>
                  <a:pt x="51" y="73"/>
                  <a:pt x="51" y="73"/>
                  <a:pt x="51" y="73"/>
                </a:cubicBezTo>
                <a:cubicBezTo>
                  <a:pt x="51" y="72"/>
                  <a:pt x="51" y="72"/>
                  <a:pt x="51" y="71"/>
                </a:cubicBezTo>
                <a:cubicBezTo>
                  <a:pt x="51" y="71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0"/>
                  <a:pt x="50" y="71"/>
                  <a:pt x="51" y="71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0" y="70"/>
                </a:cubicBezTo>
                <a:cubicBezTo>
                  <a:pt x="50" y="70"/>
                  <a:pt x="50" y="69"/>
                  <a:pt x="50" y="69"/>
                </a:cubicBezTo>
                <a:cubicBezTo>
                  <a:pt x="51" y="69"/>
                  <a:pt x="51" y="69"/>
                  <a:pt x="51" y="69"/>
                </a:cubicBezTo>
                <a:cubicBezTo>
                  <a:pt x="52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54" y="71"/>
                  <a:pt x="54" y="70"/>
                  <a:pt x="55" y="70"/>
                </a:cubicBezTo>
                <a:cubicBezTo>
                  <a:pt x="55" y="70"/>
                  <a:pt x="55" y="70"/>
                  <a:pt x="55" y="69"/>
                </a:cubicBezTo>
                <a:close/>
                <a:moveTo>
                  <a:pt x="84" y="65"/>
                </a:moveTo>
                <a:cubicBezTo>
                  <a:pt x="84" y="65"/>
                  <a:pt x="84" y="66"/>
                  <a:pt x="84" y="66"/>
                </a:cubicBezTo>
                <a:cubicBezTo>
                  <a:pt x="84" y="66"/>
                  <a:pt x="84" y="66"/>
                  <a:pt x="84" y="66"/>
                </a:cubicBezTo>
                <a:cubicBezTo>
                  <a:pt x="85" y="66"/>
                  <a:pt x="85" y="65"/>
                  <a:pt x="85" y="65"/>
                </a:cubicBezTo>
                <a:cubicBezTo>
                  <a:pt x="86" y="64"/>
                  <a:pt x="87" y="63"/>
                  <a:pt x="87" y="63"/>
                </a:cubicBezTo>
                <a:cubicBezTo>
                  <a:pt x="88" y="63"/>
                  <a:pt x="89" y="62"/>
                  <a:pt x="89" y="63"/>
                </a:cubicBezTo>
                <a:cubicBezTo>
                  <a:pt x="90" y="63"/>
                  <a:pt x="89" y="64"/>
                  <a:pt x="88" y="66"/>
                </a:cubicBezTo>
                <a:cubicBezTo>
                  <a:pt x="88" y="66"/>
                  <a:pt x="88" y="67"/>
                  <a:pt x="88" y="67"/>
                </a:cubicBezTo>
                <a:cubicBezTo>
                  <a:pt x="88" y="68"/>
                  <a:pt x="88" y="68"/>
                  <a:pt x="88" y="69"/>
                </a:cubicBezTo>
                <a:cubicBezTo>
                  <a:pt x="88" y="70"/>
                  <a:pt x="88" y="71"/>
                  <a:pt x="87" y="71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0"/>
                  <a:pt x="87" y="70"/>
                  <a:pt x="86" y="70"/>
                </a:cubicBezTo>
                <a:cubicBezTo>
                  <a:pt x="86" y="70"/>
                  <a:pt x="86" y="70"/>
                  <a:pt x="85" y="70"/>
                </a:cubicBezTo>
                <a:cubicBezTo>
                  <a:pt x="85" y="70"/>
                  <a:pt x="85" y="70"/>
                  <a:pt x="85" y="70"/>
                </a:cubicBezTo>
                <a:cubicBezTo>
                  <a:pt x="86" y="70"/>
                  <a:pt x="86" y="69"/>
                  <a:pt x="86" y="68"/>
                </a:cubicBezTo>
                <a:cubicBezTo>
                  <a:pt x="86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6" y="66"/>
                  <a:pt x="86" y="66"/>
                </a:cubicBezTo>
                <a:cubicBezTo>
                  <a:pt x="85" y="66"/>
                  <a:pt x="85" y="66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86" y="65"/>
                  <a:pt x="86" y="65"/>
                  <a:pt x="86" y="65"/>
                </a:cubicBezTo>
                <a:cubicBezTo>
                  <a:pt x="85" y="66"/>
                  <a:pt x="85" y="67"/>
                  <a:pt x="84" y="68"/>
                </a:cubicBezTo>
                <a:cubicBezTo>
                  <a:pt x="84" y="68"/>
                  <a:pt x="85" y="69"/>
                  <a:pt x="84" y="69"/>
                </a:cubicBezTo>
                <a:cubicBezTo>
                  <a:pt x="84" y="70"/>
                  <a:pt x="84" y="70"/>
                  <a:pt x="84" y="70"/>
                </a:cubicBezTo>
                <a:cubicBezTo>
                  <a:pt x="84" y="69"/>
                  <a:pt x="83" y="69"/>
                  <a:pt x="83" y="69"/>
                </a:cubicBezTo>
                <a:cubicBezTo>
                  <a:pt x="83" y="68"/>
                  <a:pt x="83" y="67"/>
                  <a:pt x="84" y="66"/>
                </a:cubicBezTo>
                <a:cubicBezTo>
                  <a:pt x="84" y="66"/>
                  <a:pt x="84" y="65"/>
                  <a:pt x="84" y="65"/>
                </a:cubicBezTo>
                <a:close/>
                <a:moveTo>
                  <a:pt x="88" y="63"/>
                </a:moveTo>
                <a:cubicBezTo>
                  <a:pt x="88" y="63"/>
                  <a:pt x="88" y="63"/>
                  <a:pt x="88" y="63"/>
                </a:cubicBezTo>
                <a:cubicBezTo>
                  <a:pt x="88" y="63"/>
                  <a:pt x="88" y="64"/>
                  <a:pt x="88" y="64"/>
                </a:cubicBezTo>
                <a:cubicBezTo>
                  <a:pt x="88" y="65"/>
                  <a:pt x="88" y="66"/>
                  <a:pt x="87" y="67"/>
                </a:cubicBezTo>
                <a:cubicBezTo>
                  <a:pt x="87" y="66"/>
                  <a:pt x="87" y="66"/>
                  <a:pt x="87" y="66"/>
                </a:cubicBezTo>
                <a:cubicBezTo>
                  <a:pt x="87" y="66"/>
                  <a:pt x="87" y="65"/>
                  <a:pt x="86" y="65"/>
                </a:cubicBezTo>
                <a:cubicBezTo>
                  <a:pt x="86" y="64"/>
                  <a:pt x="86" y="64"/>
                  <a:pt x="86" y="64"/>
                </a:cubicBezTo>
                <a:cubicBezTo>
                  <a:pt x="87" y="64"/>
                  <a:pt x="87" y="64"/>
                  <a:pt x="87" y="63"/>
                </a:cubicBezTo>
                <a:cubicBezTo>
                  <a:pt x="88" y="63"/>
                  <a:pt x="88" y="63"/>
                  <a:pt x="88" y="63"/>
                </a:cubicBezTo>
                <a:close/>
                <a:moveTo>
                  <a:pt x="87" y="67"/>
                </a:moveTo>
                <a:cubicBezTo>
                  <a:pt x="87" y="67"/>
                  <a:pt x="87" y="69"/>
                  <a:pt x="87" y="69"/>
                </a:cubicBezTo>
                <a:cubicBezTo>
                  <a:pt x="87" y="69"/>
                  <a:pt x="87" y="70"/>
                  <a:pt x="87" y="70"/>
                </a:cubicBezTo>
                <a:cubicBezTo>
                  <a:pt x="87" y="70"/>
                  <a:pt x="87" y="70"/>
                  <a:pt x="86" y="70"/>
                </a:cubicBezTo>
                <a:cubicBezTo>
                  <a:pt x="86" y="69"/>
                  <a:pt x="87" y="68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80" y="70"/>
                </a:moveTo>
                <a:cubicBezTo>
                  <a:pt x="80" y="70"/>
                  <a:pt x="81" y="70"/>
                  <a:pt x="82" y="71"/>
                </a:cubicBezTo>
                <a:cubicBezTo>
                  <a:pt x="82" y="71"/>
                  <a:pt x="83" y="71"/>
                  <a:pt x="83" y="71"/>
                </a:cubicBezTo>
                <a:cubicBezTo>
                  <a:pt x="85" y="72"/>
                  <a:pt x="86" y="72"/>
                  <a:pt x="88" y="72"/>
                </a:cubicBezTo>
                <a:cubicBezTo>
                  <a:pt x="88" y="73"/>
                  <a:pt x="90" y="72"/>
                  <a:pt x="91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2"/>
                  <a:pt x="91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89" y="73"/>
                  <a:pt x="89" y="73"/>
                  <a:pt x="89" y="73"/>
                </a:cubicBezTo>
                <a:cubicBezTo>
                  <a:pt x="89" y="73"/>
                  <a:pt x="88" y="74"/>
                  <a:pt x="88" y="74"/>
                </a:cubicBezTo>
                <a:cubicBezTo>
                  <a:pt x="86" y="74"/>
                  <a:pt x="86" y="74"/>
                  <a:pt x="85" y="73"/>
                </a:cubicBezTo>
                <a:cubicBezTo>
                  <a:pt x="84" y="72"/>
                  <a:pt x="83" y="72"/>
                  <a:pt x="82" y="71"/>
                </a:cubicBezTo>
                <a:cubicBezTo>
                  <a:pt x="81" y="71"/>
                  <a:pt x="80" y="71"/>
                  <a:pt x="80" y="70"/>
                </a:cubicBezTo>
                <a:close/>
                <a:moveTo>
                  <a:pt x="82" y="69"/>
                </a:moveTo>
                <a:cubicBezTo>
                  <a:pt x="82" y="69"/>
                  <a:pt x="82" y="69"/>
                  <a:pt x="82" y="69"/>
                </a:cubicBezTo>
                <a:cubicBezTo>
                  <a:pt x="82" y="69"/>
                  <a:pt x="83" y="70"/>
                  <a:pt x="83" y="70"/>
                </a:cubicBezTo>
                <a:cubicBezTo>
                  <a:pt x="83" y="70"/>
                  <a:pt x="83" y="70"/>
                  <a:pt x="83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82" y="70"/>
                  <a:pt x="82" y="70"/>
                  <a:pt x="82" y="70"/>
                </a:cubicBezTo>
                <a:cubicBezTo>
                  <a:pt x="82" y="70"/>
                  <a:pt x="82" y="69"/>
                  <a:pt x="82" y="69"/>
                </a:cubicBezTo>
                <a:close/>
                <a:moveTo>
                  <a:pt x="81" y="66"/>
                </a:moveTo>
                <a:cubicBezTo>
                  <a:pt x="82" y="66"/>
                  <a:pt x="83" y="67"/>
                  <a:pt x="83" y="68"/>
                </a:cubicBezTo>
                <a:cubicBezTo>
                  <a:pt x="82" y="68"/>
                  <a:pt x="82" y="68"/>
                  <a:pt x="82" y="68"/>
                </a:cubicBezTo>
                <a:cubicBezTo>
                  <a:pt x="82" y="68"/>
                  <a:pt x="82" y="68"/>
                  <a:pt x="81" y="68"/>
                </a:cubicBezTo>
                <a:cubicBezTo>
                  <a:pt x="81" y="68"/>
                  <a:pt x="81" y="67"/>
                  <a:pt x="81" y="67"/>
                </a:cubicBezTo>
                <a:cubicBezTo>
                  <a:pt x="81" y="67"/>
                  <a:pt x="81" y="66"/>
                  <a:pt x="81" y="66"/>
                </a:cubicBezTo>
                <a:close/>
                <a:moveTo>
                  <a:pt x="86" y="63"/>
                </a:moveTo>
                <a:cubicBezTo>
                  <a:pt x="86" y="63"/>
                  <a:pt x="86" y="63"/>
                  <a:pt x="86" y="63"/>
                </a:cubicBezTo>
                <a:cubicBezTo>
                  <a:pt x="87" y="62"/>
                  <a:pt x="87" y="62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7" y="61"/>
                  <a:pt x="87" y="61"/>
                  <a:pt x="87" y="60"/>
                </a:cubicBezTo>
                <a:cubicBezTo>
                  <a:pt x="88" y="60"/>
                  <a:pt x="88" y="60"/>
                  <a:pt x="88" y="59"/>
                </a:cubicBezTo>
                <a:cubicBezTo>
                  <a:pt x="88" y="59"/>
                  <a:pt x="88" y="59"/>
                  <a:pt x="88" y="59"/>
                </a:cubicBezTo>
                <a:cubicBezTo>
                  <a:pt x="88" y="59"/>
                  <a:pt x="88" y="59"/>
                  <a:pt x="87" y="60"/>
                </a:cubicBezTo>
                <a:cubicBezTo>
                  <a:pt x="87" y="60"/>
                  <a:pt x="86" y="61"/>
                  <a:pt x="86" y="61"/>
                </a:cubicBezTo>
                <a:cubicBezTo>
                  <a:pt x="85" y="61"/>
                  <a:pt x="85" y="62"/>
                  <a:pt x="85" y="62"/>
                </a:cubicBezTo>
                <a:cubicBezTo>
                  <a:pt x="84" y="62"/>
                  <a:pt x="82" y="62"/>
                  <a:pt x="82" y="62"/>
                </a:cubicBezTo>
                <a:cubicBezTo>
                  <a:pt x="83" y="62"/>
                  <a:pt x="84" y="61"/>
                  <a:pt x="85" y="60"/>
                </a:cubicBezTo>
                <a:cubicBezTo>
                  <a:pt x="85" y="60"/>
                  <a:pt x="86" y="59"/>
                  <a:pt x="87" y="58"/>
                </a:cubicBezTo>
                <a:cubicBezTo>
                  <a:pt x="87" y="58"/>
                  <a:pt x="88" y="58"/>
                  <a:pt x="88" y="58"/>
                </a:cubicBezTo>
                <a:cubicBezTo>
                  <a:pt x="88" y="58"/>
                  <a:pt x="88" y="58"/>
                  <a:pt x="89" y="58"/>
                </a:cubicBezTo>
                <a:cubicBezTo>
                  <a:pt x="89" y="58"/>
                  <a:pt x="89" y="57"/>
                  <a:pt x="89" y="57"/>
                </a:cubicBezTo>
                <a:cubicBezTo>
                  <a:pt x="89" y="57"/>
                  <a:pt x="89" y="57"/>
                  <a:pt x="90" y="57"/>
                </a:cubicBezTo>
                <a:cubicBezTo>
                  <a:pt x="90" y="57"/>
                  <a:pt x="90" y="57"/>
                  <a:pt x="90" y="57"/>
                </a:cubicBezTo>
                <a:cubicBezTo>
                  <a:pt x="90" y="58"/>
                  <a:pt x="90" y="58"/>
                  <a:pt x="90" y="58"/>
                </a:cubicBezTo>
                <a:cubicBezTo>
                  <a:pt x="90" y="58"/>
                  <a:pt x="90" y="59"/>
                  <a:pt x="90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60"/>
                  <a:pt x="89" y="60"/>
                  <a:pt x="88" y="61"/>
                </a:cubicBezTo>
                <a:cubicBezTo>
                  <a:pt x="88" y="61"/>
                  <a:pt x="88" y="61"/>
                  <a:pt x="88" y="61"/>
                </a:cubicBezTo>
                <a:cubicBezTo>
                  <a:pt x="88" y="61"/>
                  <a:pt x="89" y="61"/>
                  <a:pt x="89" y="61"/>
                </a:cubicBezTo>
                <a:cubicBezTo>
                  <a:pt x="89" y="61"/>
                  <a:pt x="89" y="61"/>
                  <a:pt x="89" y="62"/>
                </a:cubicBezTo>
                <a:cubicBezTo>
                  <a:pt x="88" y="62"/>
                  <a:pt x="87" y="63"/>
                  <a:pt x="86" y="63"/>
                </a:cubicBezTo>
                <a:close/>
                <a:moveTo>
                  <a:pt x="70" y="65"/>
                </a:moveTo>
                <a:cubicBezTo>
                  <a:pt x="70" y="65"/>
                  <a:pt x="70" y="65"/>
                  <a:pt x="70" y="65"/>
                </a:cubicBezTo>
                <a:cubicBezTo>
                  <a:pt x="70" y="66"/>
                  <a:pt x="70" y="66"/>
                  <a:pt x="71" y="66"/>
                </a:cubicBezTo>
                <a:cubicBezTo>
                  <a:pt x="71" y="66"/>
                  <a:pt x="71" y="66"/>
                  <a:pt x="71" y="67"/>
                </a:cubicBezTo>
                <a:cubicBezTo>
                  <a:pt x="71" y="67"/>
                  <a:pt x="71" y="67"/>
                  <a:pt x="71" y="68"/>
                </a:cubicBezTo>
                <a:cubicBezTo>
                  <a:pt x="71" y="68"/>
                  <a:pt x="70" y="68"/>
                  <a:pt x="70" y="68"/>
                </a:cubicBezTo>
                <a:cubicBezTo>
                  <a:pt x="71" y="69"/>
                  <a:pt x="71" y="69"/>
                  <a:pt x="71" y="69"/>
                </a:cubicBezTo>
                <a:cubicBezTo>
                  <a:pt x="71" y="70"/>
                  <a:pt x="72" y="71"/>
                  <a:pt x="73" y="71"/>
                </a:cubicBezTo>
                <a:cubicBezTo>
                  <a:pt x="73" y="71"/>
                  <a:pt x="73" y="72"/>
                  <a:pt x="73" y="72"/>
                </a:cubicBezTo>
                <a:cubicBezTo>
                  <a:pt x="74" y="72"/>
                  <a:pt x="75" y="72"/>
                  <a:pt x="75" y="73"/>
                </a:cubicBezTo>
                <a:cubicBezTo>
                  <a:pt x="75" y="73"/>
                  <a:pt x="75" y="73"/>
                  <a:pt x="75" y="73"/>
                </a:cubicBezTo>
                <a:cubicBezTo>
                  <a:pt x="75" y="73"/>
                  <a:pt x="74" y="73"/>
                  <a:pt x="74" y="73"/>
                </a:cubicBezTo>
                <a:cubicBezTo>
                  <a:pt x="74" y="73"/>
                  <a:pt x="73" y="73"/>
                  <a:pt x="73" y="73"/>
                </a:cubicBezTo>
                <a:cubicBezTo>
                  <a:pt x="73" y="74"/>
                  <a:pt x="72" y="73"/>
                  <a:pt x="72" y="73"/>
                </a:cubicBezTo>
                <a:cubicBezTo>
                  <a:pt x="71" y="72"/>
                  <a:pt x="71" y="72"/>
                  <a:pt x="70" y="71"/>
                </a:cubicBezTo>
                <a:cubicBezTo>
                  <a:pt x="70" y="71"/>
                  <a:pt x="70" y="70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8" y="71"/>
                  <a:pt x="67" y="71"/>
                  <a:pt x="66" y="72"/>
                </a:cubicBezTo>
                <a:cubicBezTo>
                  <a:pt x="65" y="73"/>
                  <a:pt x="64" y="73"/>
                  <a:pt x="63" y="73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73"/>
                  <a:pt x="64" y="73"/>
                  <a:pt x="64" y="73"/>
                </a:cubicBezTo>
                <a:cubicBezTo>
                  <a:pt x="64" y="73"/>
                  <a:pt x="65" y="72"/>
                  <a:pt x="65" y="72"/>
                </a:cubicBezTo>
                <a:cubicBezTo>
                  <a:pt x="66" y="72"/>
                  <a:pt x="66" y="71"/>
                  <a:pt x="66" y="71"/>
                </a:cubicBezTo>
                <a:cubicBezTo>
                  <a:pt x="67" y="70"/>
                  <a:pt x="67" y="70"/>
                  <a:pt x="67" y="70"/>
                </a:cubicBezTo>
                <a:cubicBezTo>
                  <a:pt x="68" y="69"/>
                  <a:pt x="68" y="68"/>
                  <a:pt x="68" y="68"/>
                </a:cubicBezTo>
                <a:cubicBezTo>
                  <a:pt x="68" y="67"/>
                  <a:pt x="67" y="66"/>
                  <a:pt x="67" y="66"/>
                </a:cubicBezTo>
                <a:cubicBezTo>
                  <a:pt x="68" y="66"/>
                  <a:pt x="69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7"/>
                  <a:pt x="70" y="66"/>
                  <a:pt x="70" y="65"/>
                </a:cubicBezTo>
                <a:close/>
                <a:moveTo>
                  <a:pt x="71" y="64"/>
                </a:moveTo>
                <a:cubicBezTo>
                  <a:pt x="71" y="64"/>
                  <a:pt x="71" y="63"/>
                  <a:pt x="71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70" y="63"/>
                  <a:pt x="70" y="64"/>
                  <a:pt x="69" y="64"/>
                </a:cubicBezTo>
                <a:cubicBezTo>
                  <a:pt x="69" y="65"/>
                  <a:pt x="68" y="65"/>
                  <a:pt x="67" y="65"/>
                </a:cubicBezTo>
                <a:cubicBezTo>
                  <a:pt x="67" y="65"/>
                  <a:pt x="66" y="66"/>
                  <a:pt x="66" y="65"/>
                </a:cubicBezTo>
                <a:cubicBezTo>
                  <a:pt x="66" y="65"/>
                  <a:pt x="66" y="65"/>
                  <a:pt x="66" y="65"/>
                </a:cubicBezTo>
                <a:cubicBezTo>
                  <a:pt x="66" y="64"/>
                  <a:pt x="67" y="64"/>
                  <a:pt x="67" y="64"/>
                </a:cubicBezTo>
                <a:cubicBezTo>
                  <a:pt x="67" y="64"/>
                  <a:pt x="68" y="63"/>
                  <a:pt x="68" y="63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3"/>
                  <a:pt x="68" y="63"/>
                  <a:pt x="68" y="63"/>
                </a:cubicBezTo>
                <a:cubicBezTo>
                  <a:pt x="69" y="63"/>
                  <a:pt x="69" y="63"/>
                  <a:pt x="69" y="63"/>
                </a:cubicBezTo>
                <a:cubicBezTo>
                  <a:pt x="70" y="63"/>
                  <a:pt x="71" y="62"/>
                  <a:pt x="72" y="62"/>
                </a:cubicBezTo>
                <a:cubicBezTo>
                  <a:pt x="72" y="62"/>
                  <a:pt x="72" y="63"/>
                  <a:pt x="72" y="63"/>
                </a:cubicBezTo>
                <a:cubicBezTo>
                  <a:pt x="72" y="63"/>
                  <a:pt x="72" y="63"/>
                  <a:pt x="73" y="63"/>
                </a:cubicBezTo>
                <a:cubicBezTo>
                  <a:pt x="73" y="63"/>
                  <a:pt x="72" y="64"/>
                  <a:pt x="72" y="64"/>
                </a:cubicBezTo>
                <a:cubicBezTo>
                  <a:pt x="72" y="64"/>
                  <a:pt x="71" y="64"/>
                  <a:pt x="71" y="64"/>
                </a:cubicBezTo>
                <a:close/>
                <a:moveTo>
                  <a:pt x="69" y="58"/>
                </a:moveTo>
                <a:cubicBezTo>
                  <a:pt x="69" y="58"/>
                  <a:pt x="71" y="58"/>
                  <a:pt x="71" y="59"/>
                </a:cubicBezTo>
                <a:cubicBezTo>
                  <a:pt x="71" y="59"/>
                  <a:pt x="71" y="59"/>
                  <a:pt x="71" y="60"/>
                </a:cubicBezTo>
                <a:cubicBezTo>
                  <a:pt x="71" y="60"/>
                  <a:pt x="72" y="60"/>
                  <a:pt x="73" y="59"/>
                </a:cubicBezTo>
                <a:cubicBezTo>
                  <a:pt x="73" y="59"/>
                  <a:pt x="73" y="59"/>
                  <a:pt x="73" y="59"/>
                </a:cubicBezTo>
                <a:cubicBezTo>
                  <a:pt x="73" y="59"/>
                  <a:pt x="74" y="59"/>
                  <a:pt x="74" y="59"/>
                </a:cubicBezTo>
                <a:cubicBezTo>
                  <a:pt x="74" y="59"/>
                  <a:pt x="74" y="59"/>
                  <a:pt x="74" y="60"/>
                </a:cubicBezTo>
                <a:cubicBezTo>
                  <a:pt x="74" y="60"/>
                  <a:pt x="74" y="60"/>
                  <a:pt x="74" y="60"/>
                </a:cubicBezTo>
                <a:cubicBezTo>
                  <a:pt x="73" y="60"/>
                  <a:pt x="72" y="61"/>
                  <a:pt x="70" y="61"/>
                </a:cubicBezTo>
                <a:cubicBezTo>
                  <a:pt x="70" y="61"/>
                  <a:pt x="70" y="61"/>
                  <a:pt x="70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0" y="61"/>
                  <a:pt x="70" y="61"/>
                </a:cubicBezTo>
                <a:cubicBezTo>
                  <a:pt x="69" y="61"/>
                  <a:pt x="68" y="62"/>
                  <a:pt x="67" y="62"/>
                </a:cubicBezTo>
                <a:cubicBezTo>
                  <a:pt x="67" y="61"/>
                  <a:pt x="67" y="61"/>
                  <a:pt x="67" y="61"/>
                </a:cubicBezTo>
                <a:cubicBezTo>
                  <a:pt x="68" y="61"/>
                  <a:pt x="69" y="60"/>
                  <a:pt x="69" y="59"/>
                </a:cubicBezTo>
                <a:cubicBezTo>
                  <a:pt x="69" y="59"/>
                  <a:pt x="69" y="58"/>
                  <a:pt x="69" y="58"/>
                </a:cubicBezTo>
                <a:close/>
                <a:moveTo>
                  <a:pt x="104" y="59"/>
                </a:moveTo>
                <a:cubicBezTo>
                  <a:pt x="105" y="59"/>
                  <a:pt x="105" y="59"/>
                  <a:pt x="105" y="60"/>
                </a:cubicBezTo>
                <a:cubicBezTo>
                  <a:pt x="105" y="60"/>
                  <a:pt x="105" y="60"/>
                  <a:pt x="105" y="60"/>
                </a:cubicBezTo>
                <a:cubicBezTo>
                  <a:pt x="105" y="61"/>
                  <a:pt x="105" y="61"/>
                  <a:pt x="105" y="61"/>
                </a:cubicBezTo>
                <a:cubicBezTo>
                  <a:pt x="105" y="61"/>
                  <a:pt x="104" y="62"/>
                  <a:pt x="104" y="62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04" y="63"/>
                  <a:pt x="104" y="63"/>
                  <a:pt x="105" y="63"/>
                </a:cubicBezTo>
                <a:cubicBezTo>
                  <a:pt x="105" y="63"/>
                  <a:pt x="105" y="63"/>
                  <a:pt x="105" y="63"/>
                </a:cubicBezTo>
                <a:cubicBezTo>
                  <a:pt x="105" y="63"/>
                  <a:pt x="106" y="63"/>
                  <a:pt x="106" y="63"/>
                </a:cubicBezTo>
                <a:cubicBezTo>
                  <a:pt x="106" y="63"/>
                  <a:pt x="106" y="63"/>
                  <a:pt x="106" y="63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6" y="64"/>
                  <a:pt x="105" y="64"/>
                  <a:pt x="105" y="65"/>
                </a:cubicBezTo>
                <a:cubicBezTo>
                  <a:pt x="104" y="65"/>
                  <a:pt x="104" y="65"/>
                  <a:pt x="103" y="65"/>
                </a:cubicBezTo>
                <a:cubicBezTo>
                  <a:pt x="103" y="65"/>
                  <a:pt x="102" y="67"/>
                  <a:pt x="102" y="68"/>
                </a:cubicBezTo>
                <a:cubicBezTo>
                  <a:pt x="103" y="68"/>
                  <a:pt x="103" y="69"/>
                  <a:pt x="105" y="70"/>
                </a:cubicBezTo>
                <a:cubicBezTo>
                  <a:pt x="105" y="70"/>
                  <a:pt x="106" y="70"/>
                  <a:pt x="107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71"/>
                  <a:pt x="106" y="71"/>
                  <a:pt x="106" y="71"/>
                </a:cubicBezTo>
                <a:cubicBezTo>
                  <a:pt x="106" y="71"/>
                  <a:pt x="106" y="71"/>
                  <a:pt x="106" y="72"/>
                </a:cubicBezTo>
                <a:cubicBezTo>
                  <a:pt x="105" y="72"/>
                  <a:pt x="105" y="72"/>
                  <a:pt x="104" y="72"/>
                </a:cubicBezTo>
                <a:cubicBezTo>
                  <a:pt x="104" y="71"/>
                  <a:pt x="103" y="71"/>
                  <a:pt x="103" y="71"/>
                </a:cubicBezTo>
                <a:cubicBezTo>
                  <a:pt x="103" y="71"/>
                  <a:pt x="103" y="70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8"/>
                  <a:pt x="101" y="68"/>
                  <a:pt x="101" y="68"/>
                </a:cubicBezTo>
                <a:cubicBezTo>
                  <a:pt x="101" y="69"/>
                  <a:pt x="100" y="69"/>
                  <a:pt x="100" y="70"/>
                </a:cubicBezTo>
                <a:cubicBezTo>
                  <a:pt x="99" y="71"/>
                  <a:pt x="98" y="71"/>
                  <a:pt x="96" y="72"/>
                </a:cubicBezTo>
                <a:cubicBezTo>
                  <a:pt x="96" y="73"/>
                  <a:pt x="95" y="73"/>
                  <a:pt x="93" y="73"/>
                </a:cubicBezTo>
                <a:cubicBezTo>
                  <a:pt x="93" y="73"/>
                  <a:pt x="93" y="73"/>
                  <a:pt x="93" y="73"/>
                </a:cubicBezTo>
                <a:cubicBezTo>
                  <a:pt x="94" y="73"/>
                  <a:pt x="95" y="72"/>
                  <a:pt x="95" y="72"/>
                </a:cubicBezTo>
                <a:cubicBezTo>
                  <a:pt x="97" y="71"/>
                  <a:pt x="98" y="69"/>
                  <a:pt x="99" y="68"/>
                </a:cubicBezTo>
                <a:cubicBezTo>
                  <a:pt x="100" y="67"/>
                  <a:pt x="100" y="66"/>
                  <a:pt x="100" y="65"/>
                </a:cubicBezTo>
                <a:cubicBezTo>
                  <a:pt x="100" y="65"/>
                  <a:pt x="99" y="64"/>
                  <a:pt x="99" y="64"/>
                </a:cubicBezTo>
                <a:cubicBezTo>
                  <a:pt x="99" y="64"/>
                  <a:pt x="99" y="64"/>
                  <a:pt x="99" y="64"/>
                </a:cubicBezTo>
                <a:cubicBezTo>
                  <a:pt x="100" y="64"/>
                  <a:pt x="101" y="64"/>
                  <a:pt x="102" y="64"/>
                </a:cubicBezTo>
                <a:cubicBezTo>
                  <a:pt x="102" y="63"/>
                  <a:pt x="102" y="63"/>
                  <a:pt x="103" y="62"/>
                </a:cubicBezTo>
                <a:cubicBezTo>
                  <a:pt x="103" y="62"/>
                  <a:pt x="103" y="61"/>
                  <a:pt x="103" y="61"/>
                </a:cubicBezTo>
                <a:cubicBezTo>
                  <a:pt x="103" y="60"/>
                  <a:pt x="104" y="60"/>
                  <a:pt x="104" y="59"/>
                </a:cubicBezTo>
                <a:close/>
                <a:moveTo>
                  <a:pt x="102" y="94"/>
                </a:moveTo>
                <a:cubicBezTo>
                  <a:pt x="102" y="89"/>
                  <a:pt x="102" y="89"/>
                  <a:pt x="102" y="89"/>
                </a:cubicBezTo>
                <a:cubicBezTo>
                  <a:pt x="127" y="89"/>
                  <a:pt x="127" y="89"/>
                  <a:pt x="127" y="89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02" y="94"/>
                  <a:pt x="102" y="94"/>
                  <a:pt x="102" y="94"/>
                </a:cubicBezTo>
                <a:close/>
                <a:moveTo>
                  <a:pt x="112" y="102"/>
                </a:moveTo>
                <a:cubicBezTo>
                  <a:pt x="112" y="98"/>
                  <a:pt x="112" y="98"/>
                  <a:pt x="112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12" y="102"/>
                  <a:pt x="112" y="102"/>
                  <a:pt x="112" y="102"/>
                </a:cubicBezTo>
                <a:close/>
                <a:moveTo>
                  <a:pt x="113" y="20"/>
                </a:moveTo>
                <a:cubicBezTo>
                  <a:pt x="113" y="20"/>
                  <a:pt x="113" y="20"/>
                  <a:pt x="113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1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21"/>
                  <a:pt x="111" y="21"/>
                  <a:pt x="111" y="21"/>
                </a:cubicBezTo>
                <a:cubicBezTo>
                  <a:pt x="111" y="21"/>
                  <a:pt x="111" y="21"/>
                  <a:pt x="111" y="21"/>
                </a:cubicBezTo>
                <a:cubicBezTo>
                  <a:pt x="111" y="21"/>
                  <a:pt x="111" y="21"/>
                  <a:pt x="111" y="21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1" y="19"/>
                  <a:pt x="111" y="19"/>
                  <a:pt x="111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lose/>
                <a:moveTo>
                  <a:pt x="113" y="18"/>
                </a:move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2" y="19"/>
                  <a:pt x="112" y="19"/>
                </a:cubicBezTo>
                <a:cubicBezTo>
                  <a:pt x="112" y="18"/>
                  <a:pt x="112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7"/>
                  <a:pt x="111" y="17"/>
                  <a:pt x="111" y="17"/>
                </a:cubicBezTo>
                <a:cubicBezTo>
                  <a:pt x="111" y="17"/>
                  <a:pt x="112" y="17"/>
                  <a:pt x="112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lose/>
                <a:moveTo>
                  <a:pt x="92" y="11"/>
                </a:move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lose/>
                <a:moveTo>
                  <a:pt x="88" y="29"/>
                </a:move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7" y="29"/>
                  <a:pt x="87" y="29"/>
                  <a:pt x="87" y="29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28"/>
                  <a:pt x="87" y="27"/>
                  <a:pt x="87" y="27"/>
                </a:cubicBezTo>
                <a:cubicBezTo>
                  <a:pt x="87" y="27"/>
                  <a:pt x="87" y="26"/>
                  <a:pt x="87" y="26"/>
                </a:cubicBezTo>
                <a:cubicBezTo>
                  <a:pt x="87" y="26"/>
                  <a:pt x="87" y="26"/>
                  <a:pt x="87" y="26"/>
                </a:cubicBezTo>
                <a:cubicBezTo>
                  <a:pt x="87" y="26"/>
                  <a:pt x="87" y="25"/>
                  <a:pt x="86" y="25"/>
                </a:cubicBezTo>
                <a:cubicBezTo>
                  <a:pt x="86" y="25"/>
                  <a:pt x="86" y="24"/>
                  <a:pt x="86" y="24"/>
                </a:cubicBezTo>
                <a:cubicBezTo>
                  <a:pt x="86" y="23"/>
                  <a:pt x="86" y="23"/>
                  <a:pt x="86" y="22"/>
                </a:cubicBezTo>
                <a:cubicBezTo>
                  <a:pt x="86" y="22"/>
                  <a:pt x="86" y="21"/>
                  <a:pt x="86" y="21"/>
                </a:cubicBezTo>
                <a:cubicBezTo>
                  <a:pt x="86" y="18"/>
                  <a:pt x="86" y="18"/>
                  <a:pt x="86" y="18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5"/>
                  <a:pt x="86" y="15"/>
                  <a:pt x="86" y="15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5"/>
                  <a:pt x="88" y="16"/>
                </a:cubicBezTo>
                <a:cubicBezTo>
                  <a:pt x="88" y="16"/>
                  <a:pt x="88" y="17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20"/>
                  <a:pt x="88" y="20"/>
                  <a:pt x="88" y="20"/>
                </a:cubicBezTo>
                <a:cubicBezTo>
                  <a:pt x="88" y="21"/>
                  <a:pt x="88" y="21"/>
                  <a:pt x="88" y="22"/>
                </a:cubicBezTo>
                <a:cubicBezTo>
                  <a:pt x="88" y="23"/>
                  <a:pt x="88" y="23"/>
                  <a:pt x="88" y="24"/>
                </a:cubicBezTo>
                <a:cubicBezTo>
                  <a:pt x="88" y="24"/>
                  <a:pt x="88" y="24"/>
                  <a:pt x="88" y="25"/>
                </a:cubicBezTo>
                <a:cubicBezTo>
                  <a:pt x="88" y="25"/>
                  <a:pt x="88" y="26"/>
                  <a:pt x="88" y="26"/>
                </a:cubicBezTo>
                <a:cubicBezTo>
                  <a:pt x="88" y="26"/>
                  <a:pt x="88" y="26"/>
                  <a:pt x="88" y="26"/>
                </a:cubicBezTo>
                <a:cubicBezTo>
                  <a:pt x="88" y="26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89" y="28"/>
                  <a:pt x="89" y="28"/>
                  <a:pt x="89" y="28"/>
                </a:cubicBezTo>
                <a:cubicBezTo>
                  <a:pt x="89" y="27"/>
                  <a:pt x="90" y="27"/>
                  <a:pt x="90" y="26"/>
                </a:cubicBezTo>
                <a:cubicBezTo>
                  <a:pt x="90" y="26"/>
                  <a:pt x="90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2"/>
                  <a:pt x="91" y="22"/>
                  <a:pt x="91" y="22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5"/>
                  <a:pt x="91" y="15"/>
                  <a:pt x="91" y="15"/>
                </a:cubicBezTo>
                <a:cubicBezTo>
                  <a:pt x="91" y="14"/>
                  <a:pt x="91" y="14"/>
                  <a:pt x="91" y="13"/>
                </a:cubicBezTo>
                <a:cubicBezTo>
                  <a:pt x="91" y="13"/>
                  <a:pt x="91" y="13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1"/>
                  <a:pt x="91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3" y="11"/>
                  <a:pt x="93" y="11"/>
                </a:cubicBezTo>
                <a:cubicBezTo>
                  <a:pt x="93" y="11"/>
                  <a:pt x="93" y="11"/>
                  <a:pt x="93" y="11"/>
                </a:cubicBezTo>
                <a:cubicBezTo>
                  <a:pt x="93" y="11"/>
                  <a:pt x="93" y="12"/>
                  <a:pt x="93" y="12"/>
                </a:cubicBezTo>
                <a:cubicBezTo>
                  <a:pt x="93" y="12"/>
                  <a:pt x="93" y="12"/>
                  <a:pt x="93" y="12"/>
                </a:cubicBezTo>
                <a:cubicBezTo>
                  <a:pt x="93" y="12"/>
                  <a:pt x="93" y="13"/>
                  <a:pt x="93" y="13"/>
                </a:cubicBezTo>
                <a:cubicBezTo>
                  <a:pt x="93" y="13"/>
                  <a:pt x="93" y="13"/>
                  <a:pt x="93" y="14"/>
                </a:cubicBezTo>
                <a:cubicBezTo>
                  <a:pt x="93" y="14"/>
                  <a:pt x="93" y="14"/>
                  <a:pt x="93" y="14"/>
                </a:cubicBezTo>
                <a:cubicBezTo>
                  <a:pt x="93" y="18"/>
                  <a:pt x="93" y="18"/>
                  <a:pt x="93" y="18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1"/>
                  <a:pt x="93" y="21"/>
                  <a:pt x="93" y="21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4"/>
                  <a:pt x="93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93" y="25"/>
                  <a:pt x="94" y="25"/>
                  <a:pt x="94" y="25"/>
                </a:cubicBezTo>
                <a:cubicBezTo>
                  <a:pt x="94" y="25"/>
                  <a:pt x="94" y="26"/>
                  <a:pt x="94" y="26"/>
                </a:cubicBezTo>
                <a:cubicBezTo>
                  <a:pt x="94" y="26"/>
                  <a:pt x="94" y="26"/>
                  <a:pt x="95" y="27"/>
                </a:cubicBezTo>
                <a:cubicBezTo>
                  <a:pt x="95" y="27"/>
                  <a:pt x="95" y="27"/>
                  <a:pt x="95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6" y="27"/>
                </a:cubicBezTo>
                <a:cubicBezTo>
                  <a:pt x="96" y="27"/>
                  <a:pt x="96" y="27"/>
                  <a:pt x="96" y="27"/>
                </a:cubicBezTo>
                <a:cubicBezTo>
                  <a:pt x="96" y="27"/>
                  <a:pt x="96" y="27"/>
                  <a:pt x="96" y="26"/>
                </a:cubicBezTo>
                <a:cubicBezTo>
                  <a:pt x="96" y="26"/>
                  <a:pt x="96" y="26"/>
                  <a:pt x="96" y="26"/>
                </a:cubicBezTo>
                <a:cubicBezTo>
                  <a:pt x="96" y="26"/>
                  <a:pt x="96" y="26"/>
                  <a:pt x="96" y="25"/>
                </a:cubicBezTo>
                <a:cubicBezTo>
                  <a:pt x="96" y="25"/>
                  <a:pt x="96" y="24"/>
                  <a:pt x="96" y="24"/>
                </a:cubicBezTo>
                <a:cubicBezTo>
                  <a:pt x="96" y="24"/>
                  <a:pt x="96" y="24"/>
                  <a:pt x="96" y="24"/>
                </a:cubicBezTo>
                <a:cubicBezTo>
                  <a:pt x="96" y="18"/>
                  <a:pt x="96" y="18"/>
                  <a:pt x="96" y="18"/>
                </a:cubicBezTo>
                <a:cubicBezTo>
                  <a:pt x="96" y="17"/>
                  <a:pt x="96" y="17"/>
                  <a:pt x="96" y="17"/>
                </a:cubicBezTo>
                <a:cubicBezTo>
                  <a:pt x="96" y="17"/>
                  <a:pt x="96" y="16"/>
                  <a:pt x="96" y="1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3"/>
                  <a:pt x="96" y="13"/>
                </a:cubicBezTo>
                <a:cubicBezTo>
                  <a:pt x="96" y="13"/>
                  <a:pt x="96" y="13"/>
                  <a:pt x="96" y="13"/>
                </a:cubicBezTo>
                <a:cubicBezTo>
                  <a:pt x="96" y="13"/>
                  <a:pt x="96" y="13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4"/>
                  <a:pt x="97" y="14"/>
                  <a:pt x="97" y="14"/>
                </a:cubicBezTo>
                <a:cubicBezTo>
                  <a:pt x="97" y="14"/>
                  <a:pt x="97" y="14"/>
                  <a:pt x="97" y="14"/>
                </a:cubicBezTo>
                <a:cubicBezTo>
                  <a:pt x="97" y="15"/>
                  <a:pt x="97" y="15"/>
                  <a:pt x="97" y="15"/>
                </a:cubicBezTo>
                <a:cubicBezTo>
                  <a:pt x="97" y="17"/>
                  <a:pt x="97" y="17"/>
                  <a:pt x="97" y="17"/>
                </a:cubicBezTo>
                <a:cubicBezTo>
                  <a:pt x="97" y="17"/>
                  <a:pt x="97" y="17"/>
                  <a:pt x="97" y="17"/>
                </a:cubicBezTo>
                <a:cubicBezTo>
                  <a:pt x="97" y="17"/>
                  <a:pt x="97" y="17"/>
                  <a:pt x="97" y="18"/>
                </a:cubicBezTo>
                <a:cubicBezTo>
                  <a:pt x="97" y="19"/>
                  <a:pt x="97" y="19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2"/>
                  <a:pt x="97" y="23"/>
                  <a:pt x="97" y="24"/>
                </a:cubicBezTo>
                <a:cubicBezTo>
                  <a:pt x="97" y="24"/>
                  <a:pt x="97" y="24"/>
                  <a:pt x="97" y="24"/>
                </a:cubicBezTo>
                <a:cubicBezTo>
                  <a:pt x="97" y="24"/>
                  <a:pt x="97" y="24"/>
                  <a:pt x="97" y="25"/>
                </a:cubicBezTo>
                <a:cubicBezTo>
                  <a:pt x="97" y="25"/>
                  <a:pt x="97" y="26"/>
                  <a:pt x="97" y="26"/>
                </a:cubicBezTo>
                <a:cubicBezTo>
                  <a:pt x="97" y="27"/>
                  <a:pt x="97" y="27"/>
                  <a:pt x="97" y="28"/>
                </a:cubicBezTo>
                <a:cubicBezTo>
                  <a:pt x="97" y="28"/>
                  <a:pt x="96" y="29"/>
                  <a:pt x="96" y="29"/>
                </a:cubicBezTo>
                <a:cubicBezTo>
                  <a:pt x="96" y="29"/>
                  <a:pt x="95" y="30"/>
                  <a:pt x="94" y="30"/>
                </a:cubicBezTo>
                <a:cubicBezTo>
                  <a:pt x="94" y="30"/>
                  <a:pt x="93" y="30"/>
                  <a:pt x="92" y="30"/>
                </a:cubicBezTo>
                <a:cubicBezTo>
                  <a:pt x="91" y="30"/>
                  <a:pt x="91" y="30"/>
                  <a:pt x="90" y="30"/>
                </a:cubicBezTo>
                <a:cubicBezTo>
                  <a:pt x="90" y="30"/>
                  <a:pt x="90" y="30"/>
                  <a:pt x="90" y="30"/>
                </a:cubicBezTo>
                <a:cubicBezTo>
                  <a:pt x="90" y="30"/>
                  <a:pt x="89" y="30"/>
                  <a:pt x="89" y="30"/>
                </a:cubicBezTo>
                <a:cubicBezTo>
                  <a:pt x="89" y="30"/>
                  <a:pt x="89" y="30"/>
                  <a:pt x="89" y="30"/>
                </a:cubicBezTo>
                <a:cubicBezTo>
                  <a:pt x="89" y="30"/>
                  <a:pt x="89" y="30"/>
                  <a:pt x="88" y="30"/>
                </a:cubicBezTo>
                <a:cubicBezTo>
                  <a:pt x="88" y="30"/>
                  <a:pt x="88" y="30"/>
                  <a:pt x="88" y="30"/>
                </a:cubicBezTo>
                <a:cubicBezTo>
                  <a:pt x="88" y="29"/>
                  <a:pt x="88" y="29"/>
                  <a:pt x="88" y="29"/>
                </a:cubicBezTo>
                <a:close/>
                <a:moveTo>
                  <a:pt x="94" y="28"/>
                </a:moveTo>
                <a:cubicBezTo>
                  <a:pt x="94" y="29"/>
                  <a:pt x="94" y="29"/>
                  <a:pt x="93" y="29"/>
                </a:cubicBezTo>
                <a:cubicBezTo>
                  <a:pt x="93" y="29"/>
                  <a:pt x="92" y="29"/>
                  <a:pt x="92" y="29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8"/>
                  <a:pt x="90" y="27"/>
                  <a:pt x="91" y="27"/>
                </a:cubicBezTo>
                <a:cubicBezTo>
                  <a:pt x="91" y="27"/>
                  <a:pt x="91" y="26"/>
                  <a:pt x="91" y="26"/>
                </a:cubicBezTo>
                <a:cubicBezTo>
                  <a:pt x="92" y="26"/>
                  <a:pt x="92" y="26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7"/>
                  <a:pt x="93" y="27"/>
                  <a:pt x="94" y="27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lose/>
                <a:moveTo>
                  <a:pt x="17" y="113"/>
                </a:moveTo>
                <a:cubicBezTo>
                  <a:pt x="15" y="112"/>
                  <a:pt x="17" y="108"/>
                  <a:pt x="20" y="108"/>
                </a:cubicBezTo>
                <a:cubicBezTo>
                  <a:pt x="21" y="108"/>
                  <a:pt x="21" y="108"/>
                  <a:pt x="22" y="108"/>
                </a:cubicBezTo>
                <a:cubicBezTo>
                  <a:pt x="22" y="107"/>
                  <a:pt x="22" y="106"/>
                  <a:pt x="21" y="106"/>
                </a:cubicBezTo>
                <a:cubicBezTo>
                  <a:pt x="15" y="105"/>
                  <a:pt x="16" y="90"/>
                  <a:pt x="23" y="89"/>
                </a:cubicBezTo>
                <a:cubicBezTo>
                  <a:pt x="25" y="89"/>
                  <a:pt x="26" y="89"/>
                  <a:pt x="27" y="90"/>
                </a:cubicBezTo>
                <a:cubicBezTo>
                  <a:pt x="28" y="91"/>
                  <a:pt x="27" y="92"/>
                  <a:pt x="26" y="91"/>
                </a:cubicBezTo>
                <a:cubicBezTo>
                  <a:pt x="25" y="90"/>
                  <a:pt x="25" y="90"/>
                  <a:pt x="24" y="90"/>
                </a:cubicBezTo>
                <a:cubicBezTo>
                  <a:pt x="23" y="91"/>
                  <a:pt x="22" y="91"/>
                  <a:pt x="21" y="92"/>
                </a:cubicBezTo>
                <a:cubicBezTo>
                  <a:pt x="21" y="92"/>
                  <a:pt x="20" y="94"/>
                  <a:pt x="20" y="94"/>
                </a:cubicBezTo>
                <a:cubicBezTo>
                  <a:pt x="20" y="95"/>
                  <a:pt x="20" y="95"/>
                  <a:pt x="21" y="96"/>
                </a:cubicBezTo>
                <a:cubicBezTo>
                  <a:pt x="23" y="97"/>
                  <a:pt x="27" y="96"/>
                  <a:pt x="26" y="98"/>
                </a:cubicBezTo>
                <a:cubicBezTo>
                  <a:pt x="26" y="99"/>
                  <a:pt x="24" y="99"/>
                  <a:pt x="23" y="98"/>
                </a:cubicBezTo>
                <a:cubicBezTo>
                  <a:pt x="21" y="97"/>
                  <a:pt x="20" y="98"/>
                  <a:pt x="19" y="100"/>
                </a:cubicBezTo>
                <a:cubicBezTo>
                  <a:pt x="19" y="102"/>
                  <a:pt x="20" y="102"/>
                  <a:pt x="20" y="102"/>
                </a:cubicBezTo>
                <a:cubicBezTo>
                  <a:pt x="21" y="102"/>
                  <a:pt x="21" y="102"/>
                  <a:pt x="22" y="102"/>
                </a:cubicBezTo>
                <a:cubicBezTo>
                  <a:pt x="22" y="101"/>
                  <a:pt x="23" y="101"/>
                  <a:pt x="24" y="101"/>
                </a:cubicBezTo>
                <a:cubicBezTo>
                  <a:pt x="24" y="101"/>
                  <a:pt x="25" y="101"/>
                  <a:pt x="24" y="102"/>
                </a:cubicBezTo>
                <a:cubicBezTo>
                  <a:pt x="24" y="103"/>
                  <a:pt x="24" y="104"/>
                  <a:pt x="27" y="105"/>
                </a:cubicBezTo>
                <a:cubicBezTo>
                  <a:pt x="27" y="105"/>
                  <a:pt x="27" y="105"/>
                  <a:pt x="27" y="106"/>
                </a:cubicBezTo>
                <a:cubicBezTo>
                  <a:pt x="27" y="107"/>
                  <a:pt x="26" y="107"/>
                  <a:pt x="25" y="107"/>
                </a:cubicBezTo>
                <a:cubicBezTo>
                  <a:pt x="26" y="110"/>
                  <a:pt x="22" y="111"/>
                  <a:pt x="20" y="110"/>
                </a:cubicBezTo>
                <a:cubicBezTo>
                  <a:pt x="18" y="110"/>
                  <a:pt x="18" y="112"/>
                  <a:pt x="17" y="113"/>
                </a:cubicBezTo>
                <a:close/>
                <a:moveTo>
                  <a:pt x="45" y="108"/>
                </a:moveTo>
                <a:cubicBezTo>
                  <a:pt x="46" y="107"/>
                  <a:pt x="50" y="109"/>
                  <a:pt x="51" y="110"/>
                </a:cubicBezTo>
                <a:cubicBezTo>
                  <a:pt x="51" y="110"/>
                  <a:pt x="51" y="110"/>
                  <a:pt x="51" y="110"/>
                </a:cubicBezTo>
                <a:cubicBezTo>
                  <a:pt x="50" y="112"/>
                  <a:pt x="47" y="109"/>
                  <a:pt x="46" y="109"/>
                </a:cubicBezTo>
                <a:cubicBezTo>
                  <a:pt x="45" y="110"/>
                  <a:pt x="44" y="109"/>
                  <a:pt x="45" y="108"/>
                </a:cubicBezTo>
                <a:close/>
                <a:moveTo>
                  <a:pt x="25" y="127"/>
                </a:moveTo>
                <a:cubicBezTo>
                  <a:pt x="24" y="128"/>
                  <a:pt x="24" y="128"/>
                  <a:pt x="24" y="128"/>
                </a:cubicBezTo>
                <a:cubicBezTo>
                  <a:pt x="20" y="129"/>
                  <a:pt x="18" y="126"/>
                  <a:pt x="17" y="125"/>
                </a:cubicBezTo>
                <a:cubicBezTo>
                  <a:pt x="16" y="123"/>
                  <a:pt x="18" y="123"/>
                  <a:pt x="17" y="122"/>
                </a:cubicBezTo>
                <a:cubicBezTo>
                  <a:pt x="15" y="120"/>
                  <a:pt x="12" y="116"/>
                  <a:pt x="16" y="114"/>
                </a:cubicBezTo>
                <a:cubicBezTo>
                  <a:pt x="16" y="114"/>
                  <a:pt x="17" y="115"/>
                  <a:pt x="17" y="116"/>
                </a:cubicBezTo>
                <a:cubicBezTo>
                  <a:pt x="17" y="116"/>
                  <a:pt x="16" y="118"/>
                  <a:pt x="17" y="119"/>
                </a:cubicBezTo>
                <a:cubicBezTo>
                  <a:pt x="18" y="119"/>
                  <a:pt x="19" y="120"/>
                  <a:pt x="20" y="121"/>
                </a:cubicBezTo>
                <a:cubicBezTo>
                  <a:pt x="22" y="122"/>
                  <a:pt x="21" y="123"/>
                  <a:pt x="21" y="124"/>
                </a:cubicBezTo>
                <a:cubicBezTo>
                  <a:pt x="22" y="126"/>
                  <a:pt x="23" y="126"/>
                  <a:pt x="25" y="126"/>
                </a:cubicBezTo>
                <a:cubicBezTo>
                  <a:pt x="26" y="126"/>
                  <a:pt x="26" y="127"/>
                  <a:pt x="25" y="127"/>
                </a:cubicBezTo>
                <a:close/>
                <a:moveTo>
                  <a:pt x="41" y="96"/>
                </a:moveTo>
                <a:cubicBezTo>
                  <a:pt x="41" y="95"/>
                  <a:pt x="42" y="95"/>
                  <a:pt x="41" y="94"/>
                </a:cubicBezTo>
                <a:cubicBezTo>
                  <a:pt x="38" y="88"/>
                  <a:pt x="42" y="89"/>
                  <a:pt x="42" y="86"/>
                </a:cubicBezTo>
                <a:cubicBezTo>
                  <a:pt x="42" y="85"/>
                  <a:pt x="42" y="85"/>
                  <a:pt x="41" y="85"/>
                </a:cubicBezTo>
                <a:cubicBezTo>
                  <a:pt x="40" y="84"/>
                  <a:pt x="39" y="85"/>
                  <a:pt x="38" y="85"/>
                </a:cubicBezTo>
                <a:cubicBezTo>
                  <a:pt x="37" y="85"/>
                  <a:pt x="37" y="83"/>
                  <a:pt x="36" y="83"/>
                </a:cubicBezTo>
                <a:cubicBezTo>
                  <a:pt x="35" y="83"/>
                  <a:pt x="34" y="84"/>
                  <a:pt x="33" y="83"/>
                </a:cubicBezTo>
                <a:cubicBezTo>
                  <a:pt x="31" y="82"/>
                  <a:pt x="32" y="83"/>
                  <a:pt x="29" y="83"/>
                </a:cubicBezTo>
                <a:cubicBezTo>
                  <a:pt x="27" y="83"/>
                  <a:pt x="26" y="84"/>
                  <a:pt x="25" y="87"/>
                </a:cubicBezTo>
                <a:cubicBezTo>
                  <a:pt x="25" y="88"/>
                  <a:pt x="24" y="88"/>
                  <a:pt x="24" y="88"/>
                </a:cubicBezTo>
                <a:cubicBezTo>
                  <a:pt x="24" y="87"/>
                  <a:pt x="23" y="85"/>
                  <a:pt x="25" y="83"/>
                </a:cubicBezTo>
                <a:cubicBezTo>
                  <a:pt x="26" y="82"/>
                  <a:pt x="28" y="82"/>
                  <a:pt x="29" y="81"/>
                </a:cubicBezTo>
                <a:cubicBezTo>
                  <a:pt x="31" y="80"/>
                  <a:pt x="33" y="80"/>
                  <a:pt x="35" y="81"/>
                </a:cubicBezTo>
                <a:cubicBezTo>
                  <a:pt x="37" y="81"/>
                  <a:pt x="38" y="82"/>
                  <a:pt x="39" y="84"/>
                </a:cubicBezTo>
                <a:cubicBezTo>
                  <a:pt x="39" y="85"/>
                  <a:pt x="41" y="83"/>
                  <a:pt x="42" y="84"/>
                </a:cubicBezTo>
                <a:cubicBezTo>
                  <a:pt x="43" y="84"/>
                  <a:pt x="44" y="84"/>
                  <a:pt x="44" y="86"/>
                </a:cubicBezTo>
                <a:cubicBezTo>
                  <a:pt x="45" y="87"/>
                  <a:pt x="44" y="89"/>
                  <a:pt x="43" y="90"/>
                </a:cubicBezTo>
                <a:cubicBezTo>
                  <a:pt x="43" y="91"/>
                  <a:pt x="43" y="91"/>
                  <a:pt x="43" y="91"/>
                </a:cubicBezTo>
                <a:cubicBezTo>
                  <a:pt x="44" y="93"/>
                  <a:pt x="46" y="90"/>
                  <a:pt x="48" y="88"/>
                </a:cubicBezTo>
                <a:cubicBezTo>
                  <a:pt x="49" y="86"/>
                  <a:pt x="50" y="86"/>
                  <a:pt x="51" y="86"/>
                </a:cubicBezTo>
                <a:cubicBezTo>
                  <a:pt x="52" y="86"/>
                  <a:pt x="53" y="87"/>
                  <a:pt x="54" y="88"/>
                </a:cubicBezTo>
                <a:cubicBezTo>
                  <a:pt x="55" y="89"/>
                  <a:pt x="55" y="90"/>
                  <a:pt x="54" y="90"/>
                </a:cubicBezTo>
                <a:cubicBezTo>
                  <a:pt x="52" y="90"/>
                  <a:pt x="51" y="90"/>
                  <a:pt x="49" y="88"/>
                </a:cubicBezTo>
                <a:cubicBezTo>
                  <a:pt x="48" y="88"/>
                  <a:pt x="48" y="90"/>
                  <a:pt x="47" y="91"/>
                </a:cubicBezTo>
                <a:cubicBezTo>
                  <a:pt x="47" y="94"/>
                  <a:pt x="43" y="94"/>
                  <a:pt x="42" y="98"/>
                </a:cubicBezTo>
                <a:cubicBezTo>
                  <a:pt x="42" y="98"/>
                  <a:pt x="42" y="98"/>
                  <a:pt x="41" y="99"/>
                </a:cubicBezTo>
                <a:cubicBezTo>
                  <a:pt x="41" y="100"/>
                  <a:pt x="40" y="100"/>
                  <a:pt x="41" y="99"/>
                </a:cubicBezTo>
                <a:cubicBezTo>
                  <a:pt x="41" y="97"/>
                  <a:pt x="41" y="98"/>
                  <a:pt x="41" y="97"/>
                </a:cubicBezTo>
                <a:cubicBezTo>
                  <a:pt x="41" y="97"/>
                  <a:pt x="41" y="96"/>
                  <a:pt x="41" y="96"/>
                </a:cubicBezTo>
                <a:close/>
                <a:moveTo>
                  <a:pt x="39" y="111"/>
                </a:moveTo>
                <a:cubicBezTo>
                  <a:pt x="38" y="111"/>
                  <a:pt x="36" y="110"/>
                  <a:pt x="35" y="109"/>
                </a:cubicBezTo>
                <a:cubicBezTo>
                  <a:pt x="35" y="108"/>
                  <a:pt x="34" y="107"/>
                  <a:pt x="34" y="106"/>
                </a:cubicBezTo>
                <a:cubicBezTo>
                  <a:pt x="29" y="105"/>
                  <a:pt x="27" y="102"/>
                  <a:pt x="27" y="101"/>
                </a:cubicBezTo>
                <a:cubicBezTo>
                  <a:pt x="27" y="101"/>
                  <a:pt x="28" y="101"/>
                  <a:pt x="29" y="102"/>
                </a:cubicBezTo>
                <a:cubicBezTo>
                  <a:pt x="30" y="104"/>
                  <a:pt x="34" y="104"/>
                  <a:pt x="34" y="104"/>
                </a:cubicBezTo>
                <a:cubicBezTo>
                  <a:pt x="33" y="103"/>
                  <a:pt x="33" y="101"/>
                  <a:pt x="34" y="100"/>
                </a:cubicBezTo>
                <a:cubicBezTo>
                  <a:pt x="34" y="99"/>
                  <a:pt x="34" y="99"/>
                  <a:pt x="33" y="99"/>
                </a:cubicBezTo>
                <a:cubicBezTo>
                  <a:pt x="31" y="97"/>
                  <a:pt x="29" y="98"/>
                  <a:pt x="28" y="97"/>
                </a:cubicBezTo>
                <a:cubicBezTo>
                  <a:pt x="27" y="96"/>
                  <a:pt x="28" y="94"/>
                  <a:pt x="30" y="95"/>
                </a:cubicBezTo>
                <a:cubicBezTo>
                  <a:pt x="30" y="95"/>
                  <a:pt x="31" y="96"/>
                  <a:pt x="32" y="96"/>
                </a:cubicBezTo>
                <a:cubicBezTo>
                  <a:pt x="33" y="97"/>
                  <a:pt x="33" y="96"/>
                  <a:pt x="33" y="95"/>
                </a:cubicBezTo>
                <a:cubicBezTo>
                  <a:pt x="33" y="93"/>
                  <a:pt x="34" y="89"/>
                  <a:pt x="34" y="88"/>
                </a:cubicBezTo>
                <a:cubicBezTo>
                  <a:pt x="34" y="87"/>
                  <a:pt x="34" y="87"/>
                  <a:pt x="35" y="87"/>
                </a:cubicBezTo>
                <a:cubicBezTo>
                  <a:pt x="36" y="87"/>
                  <a:pt x="37" y="88"/>
                  <a:pt x="38" y="89"/>
                </a:cubicBezTo>
                <a:cubicBezTo>
                  <a:pt x="38" y="89"/>
                  <a:pt x="38" y="90"/>
                  <a:pt x="38" y="90"/>
                </a:cubicBezTo>
                <a:cubicBezTo>
                  <a:pt x="36" y="93"/>
                  <a:pt x="35" y="94"/>
                  <a:pt x="36" y="96"/>
                </a:cubicBezTo>
                <a:cubicBezTo>
                  <a:pt x="36" y="96"/>
                  <a:pt x="36" y="98"/>
                  <a:pt x="36" y="99"/>
                </a:cubicBezTo>
                <a:cubicBezTo>
                  <a:pt x="37" y="99"/>
                  <a:pt x="38" y="99"/>
                  <a:pt x="39" y="98"/>
                </a:cubicBezTo>
                <a:cubicBezTo>
                  <a:pt x="39" y="97"/>
                  <a:pt x="40" y="98"/>
                  <a:pt x="39" y="99"/>
                </a:cubicBezTo>
                <a:cubicBezTo>
                  <a:pt x="39" y="100"/>
                  <a:pt x="37" y="101"/>
                  <a:pt x="37" y="101"/>
                </a:cubicBezTo>
                <a:cubicBezTo>
                  <a:pt x="36" y="103"/>
                  <a:pt x="37" y="109"/>
                  <a:pt x="38" y="107"/>
                </a:cubicBezTo>
                <a:cubicBezTo>
                  <a:pt x="40" y="105"/>
                  <a:pt x="41" y="103"/>
                  <a:pt x="45" y="104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3" y="104"/>
                  <a:pt x="39" y="106"/>
                  <a:pt x="40" y="108"/>
                </a:cubicBezTo>
                <a:cubicBezTo>
                  <a:pt x="40" y="109"/>
                  <a:pt x="41" y="109"/>
                  <a:pt x="41" y="110"/>
                </a:cubicBezTo>
                <a:cubicBezTo>
                  <a:pt x="40" y="111"/>
                  <a:pt x="40" y="112"/>
                  <a:pt x="39" y="111"/>
                </a:cubicBezTo>
                <a:close/>
                <a:moveTo>
                  <a:pt x="55" y="122"/>
                </a:moveTo>
                <a:cubicBezTo>
                  <a:pt x="54" y="121"/>
                  <a:pt x="54" y="121"/>
                  <a:pt x="55" y="120"/>
                </a:cubicBezTo>
                <a:cubicBezTo>
                  <a:pt x="55" y="119"/>
                  <a:pt x="57" y="120"/>
                  <a:pt x="58" y="120"/>
                </a:cubicBezTo>
                <a:cubicBezTo>
                  <a:pt x="61" y="120"/>
                  <a:pt x="60" y="117"/>
                  <a:pt x="61" y="117"/>
                </a:cubicBezTo>
                <a:cubicBezTo>
                  <a:pt x="63" y="114"/>
                  <a:pt x="61" y="125"/>
                  <a:pt x="55" y="122"/>
                </a:cubicBezTo>
                <a:close/>
                <a:moveTo>
                  <a:pt x="58" y="115"/>
                </a:moveTo>
                <a:cubicBezTo>
                  <a:pt x="59" y="113"/>
                  <a:pt x="61" y="110"/>
                  <a:pt x="59" y="108"/>
                </a:cubicBezTo>
                <a:cubicBezTo>
                  <a:pt x="58" y="108"/>
                  <a:pt x="58" y="106"/>
                  <a:pt x="59" y="106"/>
                </a:cubicBezTo>
                <a:cubicBezTo>
                  <a:pt x="61" y="106"/>
                  <a:pt x="64" y="107"/>
                  <a:pt x="64" y="109"/>
                </a:cubicBezTo>
                <a:cubicBezTo>
                  <a:pt x="64" y="113"/>
                  <a:pt x="60" y="114"/>
                  <a:pt x="60" y="115"/>
                </a:cubicBezTo>
                <a:cubicBezTo>
                  <a:pt x="60" y="116"/>
                  <a:pt x="59" y="116"/>
                  <a:pt x="58" y="116"/>
                </a:cubicBezTo>
                <a:cubicBezTo>
                  <a:pt x="57" y="115"/>
                  <a:pt x="57" y="115"/>
                  <a:pt x="58" y="115"/>
                </a:cubicBezTo>
                <a:close/>
                <a:moveTo>
                  <a:pt x="52" y="111"/>
                </a:moveTo>
                <a:cubicBezTo>
                  <a:pt x="54" y="106"/>
                  <a:pt x="48" y="101"/>
                  <a:pt x="47" y="101"/>
                </a:cubicBezTo>
                <a:cubicBezTo>
                  <a:pt x="46" y="101"/>
                  <a:pt x="47" y="100"/>
                  <a:pt x="47" y="100"/>
                </a:cubicBezTo>
                <a:cubicBezTo>
                  <a:pt x="53" y="103"/>
                  <a:pt x="51" y="101"/>
                  <a:pt x="51" y="97"/>
                </a:cubicBezTo>
                <a:cubicBezTo>
                  <a:pt x="51" y="95"/>
                  <a:pt x="51" y="92"/>
                  <a:pt x="52" y="92"/>
                </a:cubicBezTo>
                <a:cubicBezTo>
                  <a:pt x="52" y="92"/>
                  <a:pt x="51" y="97"/>
                  <a:pt x="53" y="98"/>
                </a:cubicBezTo>
                <a:cubicBezTo>
                  <a:pt x="53" y="99"/>
                  <a:pt x="54" y="96"/>
                  <a:pt x="54" y="96"/>
                </a:cubicBezTo>
                <a:cubicBezTo>
                  <a:pt x="55" y="95"/>
                  <a:pt x="55" y="96"/>
                  <a:pt x="55" y="97"/>
                </a:cubicBezTo>
                <a:cubicBezTo>
                  <a:pt x="54" y="101"/>
                  <a:pt x="56" y="109"/>
                  <a:pt x="54" y="113"/>
                </a:cubicBezTo>
                <a:cubicBezTo>
                  <a:pt x="53" y="114"/>
                  <a:pt x="51" y="114"/>
                  <a:pt x="52" y="111"/>
                </a:cubicBezTo>
                <a:close/>
                <a:moveTo>
                  <a:pt x="56" y="107"/>
                </a:moveTo>
                <a:cubicBezTo>
                  <a:pt x="55" y="107"/>
                  <a:pt x="55" y="106"/>
                  <a:pt x="55" y="106"/>
                </a:cubicBezTo>
                <a:cubicBezTo>
                  <a:pt x="56" y="105"/>
                  <a:pt x="58" y="104"/>
                  <a:pt x="58" y="104"/>
                </a:cubicBezTo>
                <a:cubicBezTo>
                  <a:pt x="59" y="103"/>
                  <a:pt x="58" y="103"/>
                  <a:pt x="58" y="102"/>
                </a:cubicBezTo>
                <a:cubicBezTo>
                  <a:pt x="58" y="102"/>
                  <a:pt x="57" y="102"/>
                  <a:pt x="57" y="101"/>
                </a:cubicBezTo>
                <a:cubicBezTo>
                  <a:pt x="57" y="100"/>
                  <a:pt x="59" y="100"/>
                  <a:pt x="59" y="99"/>
                </a:cubicBezTo>
                <a:cubicBezTo>
                  <a:pt x="59" y="96"/>
                  <a:pt x="58" y="97"/>
                  <a:pt x="58" y="95"/>
                </a:cubicBezTo>
                <a:cubicBezTo>
                  <a:pt x="58" y="93"/>
                  <a:pt x="56" y="92"/>
                  <a:pt x="56" y="92"/>
                </a:cubicBezTo>
                <a:cubicBezTo>
                  <a:pt x="55" y="91"/>
                  <a:pt x="56" y="90"/>
                  <a:pt x="57" y="91"/>
                </a:cubicBezTo>
                <a:cubicBezTo>
                  <a:pt x="62" y="92"/>
                  <a:pt x="63" y="96"/>
                  <a:pt x="60" y="99"/>
                </a:cubicBezTo>
                <a:cubicBezTo>
                  <a:pt x="62" y="102"/>
                  <a:pt x="59" y="106"/>
                  <a:pt x="56" y="107"/>
                </a:cubicBezTo>
                <a:close/>
                <a:moveTo>
                  <a:pt x="76" y="8"/>
                </a:moveTo>
                <a:cubicBezTo>
                  <a:pt x="76" y="54"/>
                  <a:pt x="76" y="54"/>
                  <a:pt x="76" y="54"/>
                </a:cubicBezTo>
                <a:cubicBezTo>
                  <a:pt x="76" y="54"/>
                  <a:pt x="76" y="54"/>
                  <a:pt x="76" y="54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24"/>
                  <a:pt x="4" y="24"/>
                  <a:pt x="4" y="24"/>
                </a:cubicBezTo>
                <a:cubicBezTo>
                  <a:pt x="11" y="20"/>
                  <a:pt x="22" y="12"/>
                  <a:pt x="2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125" y="4"/>
                  <a:pt x="125" y="4"/>
                  <a:pt x="125" y="4"/>
                </a:cubicBezTo>
                <a:cubicBezTo>
                  <a:pt x="130" y="12"/>
                  <a:pt x="140" y="21"/>
                  <a:pt x="147" y="24"/>
                </a:cubicBezTo>
                <a:cubicBezTo>
                  <a:pt x="147" y="39"/>
                  <a:pt x="147" y="39"/>
                  <a:pt x="147" y="39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31" y="46"/>
                  <a:pt x="131" y="46"/>
                  <a:pt x="131" y="46"/>
                </a:cubicBezTo>
                <a:cubicBezTo>
                  <a:pt x="147" y="46"/>
                  <a:pt x="147" y="46"/>
                  <a:pt x="147" y="46"/>
                </a:cubicBezTo>
                <a:cubicBezTo>
                  <a:pt x="147" y="54"/>
                  <a:pt x="147" y="54"/>
                  <a:pt x="147" y="54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46"/>
                  <a:pt x="86" y="46"/>
                  <a:pt x="86" y="46"/>
                </a:cubicBezTo>
                <a:cubicBezTo>
                  <a:pt x="102" y="46"/>
                  <a:pt x="102" y="46"/>
                  <a:pt x="102" y="46"/>
                </a:cubicBezTo>
                <a:cubicBezTo>
                  <a:pt x="102" y="39"/>
                  <a:pt x="102" y="39"/>
                  <a:pt x="102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6" y="33"/>
                  <a:pt x="86" y="33"/>
                  <a:pt x="86" y="33"/>
                </a:cubicBezTo>
                <a:cubicBezTo>
                  <a:pt x="143" y="33"/>
                  <a:pt x="143" y="33"/>
                  <a:pt x="143" y="33"/>
                </a:cubicBezTo>
                <a:cubicBezTo>
                  <a:pt x="136" y="30"/>
                  <a:pt x="122" y="20"/>
                  <a:pt x="118" y="8"/>
                </a:cubicBezTo>
                <a:cubicBezTo>
                  <a:pt x="76" y="8"/>
                  <a:pt x="76" y="8"/>
                  <a:pt x="76" y="8"/>
                </a:cubicBezTo>
                <a:close/>
                <a:moveTo>
                  <a:pt x="49" y="141"/>
                </a:moveTo>
                <a:cubicBezTo>
                  <a:pt x="48" y="142"/>
                  <a:pt x="50" y="143"/>
                  <a:pt x="51" y="143"/>
                </a:cubicBezTo>
                <a:cubicBezTo>
                  <a:pt x="54" y="142"/>
                  <a:pt x="60" y="144"/>
                  <a:pt x="59" y="142"/>
                </a:cubicBezTo>
                <a:cubicBezTo>
                  <a:pt x="54" y="141"/>
                  <a:pt x="52" y="133"/>
                  <a:pt x="54" y="130"/>
                </a:cubicBezTo>
                <a:cubicBezTo>
                  <a:pt x="55" y="127"/>
                  <a:pt x="61" y="127"/>
                  <a:pt x="62" y="123"/>
                </a:cubicBezTo>
                <a:cubicBezTo>
                  <a:pt x="62" y="123"/>
                  <a:pt x="62" y="122"/>
                  <a:pt x="61" y="123"/>
                </a:cubicBezTo>
                <a:cubicBezTo>
                  <a:pt x="59" y="123"/>
                  <a:pt x="57" y="125"/>
                  <a:pt x="56" y="125"/>
                </a:cubicBezTo>
                <a:cubicBezTo>
                  <a:pt x="53" y="125"/>
                  <a:pt x="54" y="122"/>
                  <a:pt x="55" y="118"/>
                </a:cubicBezTo>
                <a:cubicBezTo>
                  <a:pt x="55" y="117"/>
                  <a:pt x="56" y="114"/>
                  <a:pt x="56" y="114"/>
                </a:cubicBezTo>
                <a:cubicBezTo>
                  <a:pt x="55" y="112"/>
                  <a:pt x="54" y="112"/>
                  <a:pt x="54" y="114"/>
                </a:cubicBezTo>
                <a:cubicBezTo>
                  <a:pt x="54" y="115"/>
                  <a:pt x="52" y="120"/>
                  <a:pt x="50" y="119"/>
                </a:cubicBezTo>
                <a:cubicBezTo>
                  <a:pt x="47" y="118"/>
                  <a:pt x="47" y="118"/>
                  <a:pt x="47" y="117"/>
                </a:cubicBezTo>
                <a:cubicBezTo>
                  <a:pt x="45" y="114"/>
                  <a:pt x="44" y="114"/>
                  <a:pt x="44" y="114"/>
                </a:cubicBezTo>
                <a:cubicBezTo>
                  <a:pt x="42" y="114"/>
                  <a:pt x="44" y="116"/>
                  <a:pt x="44" y="117"/>
                </a:cubicBezTo>
                <a:cubicBezTo>
                  <a:pt x="44" y="118"/>
                  <a:pt x="42" y="119"/>
                  <a:pt x="41" y="118"/>
                </a:cubicBezTo>
                <a:cubicBezTo>
                  <a:pt x="40" y="117"/>
                  <a:pt x="39" y="116"/>
                  <a:pt x="39" y="113"/>
                </a:cubicBezTo>
                <a:cubicBezTo>
                  <a:pt x="37" y="111"/>
                  <a:pt x="37" y="111"/>
                  <a:pt x="35" y="112"/>
                </a:cubicBezTo>
                <a:cubicBezTo>
                  <a:pt x="33" y="109"/>
                  <a:pt x="29" y="114"/>
                  <a:pt x="30" y="114"/>
                </a:cubicBezTo>
                <a:cubicBezTo>
                  <a:pt x="29" y="114"/>
                  <a:pt x="27" y="112"/>
                  <a:pt x="27" y="113"/>
                </a:cubicBezTo>
                <a:cubicBezTo>
                  <a:pt x="26" y="113"/>
                  <a:pt x="25" y="113"/>
                  <a:pt x="24" y="111"/>
                </a:cubicBezTo>
                <a:cubicBezTo>
                  <a:pt x="24" y="111"/>
                  <a:pt x="24" y="111"/>
                  <a:pt x="24" y="111"/>
                </a:cubicBezTo>
                <a:cubicBezTo>
                  <a:pt x="23" y="112"/>
                  <a:pt x="24" y="113"/>
                  <a:pt x="24" y="113"/>
                </a:cubicBezTo>
                <a:cubicBezTo>
                  <a:pt x="21" y="114"/>
                  <a:pt x="18" y="115"/>
                  <a:pt x="20" y="119"/>
                </a:cubicBezTo>
                <a:cubicBezTo>
                  <a:pt x="24" y="121"/>
                  <a:pt x="24" y="117"/>
                  <a:pt x="24" y="116"/>
                </a:cubicBezTo>
                <a:cubicBezTo>
                  <a:pt x="27" y="111"/>
                  <a:pt x="28" y="118"/>
                  <a:pt x="31" y="116"/>
                </a:cubicBezTo>
                <a:cubicBezTo>
                  <a:pt x="31" y="116"/>
                  <a:pt x="31" y="116"/>
                  <a:pt x="31" y="115"/>
                </a:cubicBezTo>
                <a:cubicBezTo>
                  <a:pt x="30" y="114"/>
                  <a:pt x="33" y="112"/>
                  <a:pt x="34" y="113"/>
                </a:cubicBezTo>
                <a:cubicBezTo>
                  <a:pt x="36" y="114"/>
                  <a:pt x="36" y="118"/>
                  <a:pt x="36" y="120"/>
                </a:cubicBezTo>
                <a:cubicBezTo>
                  <a:pt x="36" y="121"/>
                  <a:pt x="32" y="120"/>
                  <a:pt x="31" y="118"/>
                </a:cubicBezTo>
                <a:cubicBezTo>
                  <a:pt x="30" y="117"/>
                  <a:pt x="31" y="118"/>
                  <a:pt x="31" y="120"/>
                </a:cubicBezTo>
                <a:cubicBezTo>
                  <a:pt x="32" y="120"/>
                  <a:pt x="31" y="120"/>
                  <a:pt x="27" y="119"/>
                </a:cubicBezTo>
                <a:cubicBezTo>
                  <a:pt x="26" y="119"/>
                  <a:pt x="26" y="120"/>
                  <a:pt x="26" y="120"/>
                </a:cubicBezTo>
                <a:cubicBezTo>
                  <a:pt x="28" y="122"/>
                  <a:pt x="33" y="121"/>
                  <a:pt x="33" y="121"/>
                </a:cubicBezTo>
                <a:cubicBezTo>
                  <a:pt x="34" y="121"/>
                  <a:pt x="34" y="122"/>
                  <a:pt x="36" y="123"/>
                </a:cubicBezTo>
                <a:cubicBezTo>
                  <a:pt x="36" y="124"/>
                  <a:pt x="36" y="124"/>
                  <a:pt x="36" y="125"/>
                </a:cubicBezTo>
                <a:cubicBezTo>
                  <a:pt x="35" y="126"/>
                  <a:pt x="34" y="126"/>
                  <a:pt x="34" y="125"/>
                </a:cubicBezTo>
                <a:cubicBezTo>
                  <a:pt x="33" y="124"/>
                  <a:pt x="33" y="124"/>
                  <a:pt x="31" y="124"/>
                </a:cubicBezTo>
                <a:cubicBezTo>
                  <a:pt x="30" y="124"/>
                  <a:pt x="28" y="124"/>
                  <a:pt x="27" y="125"/>
                </a:cubicBezTo>
                <a:cubicBezTo>
                  <a:pt x="25" y="126"/>
                  <a:pt x="26" y="129"/>
                  <a:pt x="27" y="128"/>
                </a:cubicBezTo>
                <a:cubicBezTo>
                  <a:pt x="29" y="126"/>
                  <a:pt x="30" y="128"/>
                  <a:pt x="34" y="128"/>
                </a:cubicBezTo>
                <a:cubicBezTo>
                  <a:pt x="35" y="128"/>
                  <a:pt x="36" y="132"/>
                  <a:pt x="35" y="137"/>
                </a:cubicBezTo>
                <a:cubicBezTo>
                  <a:pt x="35" y="138"/>
                  <a:pt x="35" y="138"/>
                  <a:pt x="35" y="138"/>
                </a:cubicBezTo>
                <a:cubicBezTo>
                  <a:pt x="34" y="138"/>
                  <a:pt x="33" y="139"/>
                  <a:pt x="32" y="139"/>
                </a:cubicBezTo>
                <a:cubicBezTo>
                  <a:pt x="30" y="140"/>
                  <a:pt x="29" y="142"/>
                  <a:pt x="27" y="141"/>
                </a:cubicBezTo>
                <a:cubicBezTo>
                  <a:pt x="17" y="131"/>
                  <a:pt x="8" y="117"/>
                  <a:pt x="5" y="103"/>
                </a:cubicBezTo>
                <a:cubicBezTo>
                  <a:pt x="4" y="100"/>
                  <a:pt x="4" y="97"/>
                  <a:pt x="4" y="93"/>
                </a:cubicBezTo>
                <a:cubicBezTo>
                  <a:pt x="4" y="76"/>
                  <a:pt x="4" y="76"/>
                  <a:pt x="4" y="76"/>
                </a:cubicBezTo>
                <a:cubicBezTo>
                  <a:pt x="66" y="76"/>
                  <a:pt x="66" y="76"/>
                  <a:pt x="66" y="76"/>
                </a:cubicBezTo>
                <a:cubicBezTo>
                  <a:pt x="66" y="164"/>
                  <a:pt x="66" y="164"/>
                  <a:pt x="66" y="164"/>
                </a:cubicBezTo>
                <a:cubicBezTo>
                  <a:pt x="55" y="162"/>
                  <a:pt x="42" y="155"/>
                  <a:pt x="31" y="144"/>
                </a:cubicBezTo>
                <a:cubicBezTo>
                  <a:pt x="30" y="144"/>
                  <a:pt x="29" y="143"/>
                  <a:pt x="29" y="143"/>
                </a:cubicBezTo>
                <a:cubicBezTo>
                  <a:pt x="32" y="140"/>
                  <a:pt x="31" y="143"/>
                  <a:pt x="34" y="142"/>
                </a:cubicBezTo>
                <a:cubicBezTo>
                  <a:pt x="35" y="142"/>
                  <a:pt x="35" y="142"/>
                  <a:pt x="36" y="143"/>
                </a:cubicBezTo>
                <a:cubicBezTo>
                  <a:pt x="36" y="143"/>
                  <a:pt x="38" y="144"/>
                  <a:pt x="38" y="143"/>
                </a:cubicBezTo>
                <a:cubicBezTo>
                  <a:pt x="38" y="142"/>
                  <a:pt x="39" y="142"/>
                  <a:pt x="39" y="142"/>
                </a:cubicBezTo>
                <a:cubicBezTo>
                  <a:pt x="43" y="144"/>
                  <a:pt x="43" y="140"/>
                  <a:pt x="46" y="141"/>
                </a:cubicBezTo>
                <a:cubicBezTo>
                  <a:pt x="48" y="141"/>
                  <a:pt x="50" y="141"/>
                  <a:pt x="48" y="140"/>
                </a:cubicBezTo>
                <a:cubicBezTo>
                  <a:pt x="46" y="139"/>
                  <a:pt x="45" y="138"/>
                  <a:pt x="44" y="138"/>
                </a:cubicBezTo>
                <a:cubicBezTo>
                  <a:pt x="42" y="138"/>
                  <a:pt x="41" y="139"/>
                  <a:pt x="40" y="136"/>
                </a:cubicBezTo>
                <a:cubicBezTo>
                  <a:pt x="40" y="135"/>
                  <a:pt x="40" y="132"/>
                  <a:pt x="40" y="131"/>
                </a:cubicBezTo>
                <a:cubicBezTo>
                  <a:pt x="40" y="128"/>
                  <a:pt x="41" y="129"/>
                  <a:pt x="43" y="129"/>
                </a:cubicBezTo>
                <a:cubicBezTo>
                  <a:pt x="46" y="129"/>
                  <a:pt x="46" y="129"/>
                  <a:pt x="49" y="128"/>
                </a:cubicBezTo>
                <a:cubicBezTo>
                  <a:pt x="49" y="128"/>
                  <a:pt x="49" y="128"/>
                  <a:pt x="50" y="128"/>
                </a:cubicBezTo>
                <a:cubicBezTo>
                  <a:pt x="50" y="130"/>
                  <a:pt x="50" y="139"/>
                  <a:pt x="49" y="141"/>
                </a:cubicBezTo>
                <a:close/>
                <a:moveTo>
                  <a:pt x="46" y="127"/>
                </a:moveTo>
                <a:cubicBezTo>
                  <a:pt x="43" y="127"/>
                  <a:pt x="44" y="124"/>
                  <a:pt x="44" y="124"/>
                </a:cubicBezTo>
                <a:cubicBezTo>
                  <a:pt x="43" y="123"/>
                  <a:pt x="42" y="125"/>
                  <a:pt x="41" y="124"/>
                </a:cubicBezTo>
                <a:cubicBezTo>
                  <a:pt x="39" y="124"/>
                  <a:pt x="40" y="123"/>
                  <a:pt x="40" y="122"/>
                </a:cubicBezTo>
                <a:cubicBezTo>
                  <a:pt x="39" y="120"/>
                  <a:pt x="39" y="120"/>
                  <a:pt x="41" y="121"/>
                </a:cubicBezTo>
                <a:cubicBezTo>
                  <a:pt x="42" y="121"/>
                  <a:pt x="43" y="120"/>
                  <a:pt x="44" y="119"/>
                </a:cubicBezTo>
                <a:cubicBezTo>
                  <a:pt x="45" y="118"/>
                  <a:pt x="47" y="119"/>
                  <a:pt x="48" y="121"/>
                </a:cubicBezTo>
                <a:cubicBezTo>
                  <a:pt x="49" y="123"/>
                  <a:pt x="48" y="123"/>
                  <a:pt x="47" y="123"/>
                </a:cubicBezTo>
                <a:cubicBezTo>
                  <a:pt x="47" y="123"/>
                  <a:pt x="47" y="124"/>
                  <a:pt x="48" y="124"/>
                </a:cubicBezTo>
                <a:cubicBezTo>
                  <a:pt x="48" y="124"/>
                  <a:pt x="49" y="124"/>
                  <a:pt x="50" y="125"/>
                </a:cubicBezTo>
                <a:cubicBezTo>
                  <a:pt x="50" y="126"/>
                  <a:pt x="49" y="126"/>
                  <a:pt x="49" y="126"/>
                </a:cubicBezTo>
                <a:cubicBezTo>
                  <a:pt x="48" y="127"/>
                  <a:pt x="47" y="127"/>
                  <a:pt x="46" y="127"/>
                </a:cubicBezTo>
                <a:close/>
                <a:moveTo>
                  <a:pt x="118" y="143"/>
                </a:moveTo>
                <a:cubicBezTo>
                  <a:pt x="117" y="143"/>
                  <a:pt x="117" y="143"/>
                  <a:pt x="117" y="143"/>
                </a:cubicBezTo>
                <a:cubicBezTo>
                  <a:pt x="113" y="109"/>
                  <a:pt x="113" y="109"/>
                  <a:pt x="113" y="109"/>
                </a:cubicBezTo>
                <a:cubicBezTo>
                  <a:pt x="101" y="138"/>
                  <a:pt x="101" y="138"/>
                  <a:pt x="101" y="138"/>
                </a:cubicBezTo>
                <a:cubicBezTo>
                  <a:pt x="100" y="138"/>
                  <a:pt x="100" y="138"/>
                  <a:pt x="100" y="138"/>
                </a:cubicBezTo>
                <a:cubicBezTo>
                  <a:pt x="111" y="105"/>
                  <a:pt x="111" y="105"/>
                  <a:pt x="111" y="105"/>
                </a:cubicBezTo>
                <a:cubicBezTo>
                  <a:pt x="108" y="105"/>
                  <a:pt x="108" y="105"/>
                  <a:pt x="108" y="105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98" y="96"/>
                  <a:pt x="98" y="96"/>
                  <a:pt x="98" y="96"/>
                </a:cubicBezTo>
                <a:cubicBezTo>
                  <a:pt x="98" y="89"/>
                  <a:pt x="98" y="89"/>
                  <a:pt x="98" y="89"/>
                </a:cubicBezTo>
                <a:cubicBezTo>
                  <a:pt x="92" y="89"/>
                  <a:pt x="92" y="89"/>
                  <a:pt x="92" y="89"/>
                </a:cubicBezTo>
                <a:cubicBezTo>
                  <a:pt x="92" y="85"/>
                  <a:pt x="92" y="85"/>
                  <a:pt x="92" y="85"/>
                </a:cubicBezTo>
                <a:cubicBezTo>
                  <a:pt x="138" y="85"/>
                  <a:pt x="138" y="85"/>
                  <a:pt x="138" y="85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32" y="89"/>
                  <a:pt x="132" y="89"/>
                  <a:pt x="132" y="89"/>
                </a:cubicBezTo>
                <a:cubicBezTo>
                  <a:pt x="132" y="96"/>
                  <a:pt x="132" y="96"/>
                  <a:pt x="132" y="96"/>
                </a:cubicBezTo>
                <a:cubicBezTo>
                  <a:pt x="130" y="98"/>
                  <a:pt x="130" y="98"/>
                  <a:pt x="130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19" y="105"/>
                  <a:pt x="119" y="105"/>
                  <a:pt x="119" y="10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25" y="134"/>
                  <a:pt x="125" y="134"/>
                  <a:pt x="125" y="134"/>
                </a:cubicBezTo>
                <a:cubicBezTo>
                  <a:pt x="117" y="109"/>
                  <a:pt x="117" y="109"/>
                  <a:pt x="117" y="109"/>
                </a:cubicBezTo>
                <a:cubicBezTo>
                  <a:pt x="118" y="143"/>
                  <a:pt x="118" y="143"/>
                  <a:pt x="118" y="143"/>
                </a:cubicBezTo>
                <a:close/>
                <a:moveTo>
                  <a:pt x="86" y="164"/>
                </a:moveTo>
                <a:cubicBezTo>
                  <a:pt x="86" y="76"/>
                  <a:pt x="86" y="76"/>
                  <a:pt x="86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97"/>
                  <a:pt x="147" y="97"/>
                  <a:pt x="147" y="97"/>
                </a:cubicBezTo>
                <a:cubicBezTo>
                  <a:pt x="147" y="102"/>
                  <a:pt x="147" y="104"/>
                  <a:pt x="146" y="109"/>
                </a:cubicBezTo>
                <a:cubicBezTo>
                  <a:pt x="139" y="135"/>
                  <a:pt x="112" y="158"/>
                  <a:pt x="86" y="164"/>
                </a:cubicBezTo>
                <a:close/>
                <a:moveTo>
                  <a:pt x="11" y="53"/>
                </a:moveTo>
                <a:cubicBezTo>
                  <a:pt x="10" y="52"/>
                  <a:pt x="9" y="50"/>
                  <a:pt x="9" y="49"/>
                </a:cubicBezTo>
                <a:cubicBezTo>
                  <a:pt x="9" y="48"/>
                  <a:pt x="9" y="47"/>
                  <a:pt x="9" y="47"/>
                </a:cubicBezTo>
                <a:cubicBezTo>
                  <a:pt x="17" y="43"/>
                  <a:pt x="31" y="34"/>
                  <a:pt x="39" y="30"/>
                </a:cubicBezTo>
                <a:cubicBezTo>
                  <a:pt x="39" y="30"/>
                  <a:pt x="40" y="29"/>
                  <a:pt x="40" y="28"/>
                </a:cubicBezTo>
                <a:cubicBezTo>
                  <a:pt x="42" y="27"/>
                  <a:pt x="52" y="21"/>
                  <a:pt x="52" y="20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52" y="7"/>
                  <a:pt x="52" y="7"/>
                  <a:pt x="52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8" y="15"/>
                  <a:pt x="58" y="15"/>
                  <a:pt x="58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66" y="21"/>
                  <a:pt x="66" y="21"/>
                  <a:pt x="66" y="21"/>
                </a:cubicBezTo>
                <a:cubicBezTo>
                  <a:pt x="65" y="21"/>
                  <a:pt x="64" y="22"/>
                  <a:pt x="64" y="23"/>
                </a:cubicBezTo>
                <a:cubicBezTo>
                  <a:pt x="66" y="27"/>
                  <a:pt x="69" y="33"/>
                  <a:pt x="70" y="38"/>
                </a:cubicBezTo>
                <a:cubicBezTo>
                  <a:pt x="70" y="40"/>
                  <a:pt x="69" y="48"/>
                  <a:pt x="66" y="50"/>
                </a:cubicBezTo>
                <a:cubicBezTo>
                  <a:pt x="66" y="50"/>
                  <a:pt x="65" y="50"/>
                  <a:pt x="65" y="49"/>
                </a:cubicBezTo>
                <a:cubicBezTo>
                  <a:pt x="65" y="42"/>
                  <a:pt x="63" y="35"/>
                  <a:pt x="57" y="27"/>
                </a:cubicBezTo>
                <a:cubicBezTo>
                  <a:pt x="56" y="27"/>
                  <a:pt x="35" y="39"/>
                  <a:pt x="34" y="40"/>
                </a:cubicBezTo>
                <a:cubicBezTo>
                  <a:pt x="27" y="44"/>
                  <a:pt x="20" y="47"/>
                  <a:pt x="15" y="51"/>
                </a:cubicBezTo>
                <a:cubicBezTo>
                  <a:pt x="13" y="52"/>
                  <a:pt x="12" y="52"/>
                  <a:pt x="11" y="53"/>
                </a:cubicBezTo>
                <a:close/>
                <a:moveTo>
                  <a:pt x="114" y="61"/>
                </a:moveTo>
                <a:cubicBezTo>
                  <a:pt x="114" y="61"/>
                  <a:pt x="115" y="61"/>
                  <a:pt x="115" y="61"/>
                </a:cubicBezTo>
                <a:cubicBezTo>
                  <a:pt x="115" y="62"/>
                  <a:pt x="116" y="62"/>
                  <a:pt x="116" y="62"/>
                </a:cubicBezTo>
                <a:cubicBezTo>
                  <a:pt x="116" y="63"/>
                  <a:pt x="116" y="63"/>
                  <a:pt x="116" y="63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5" y="64"/>
                  <a:pt x="115" y="64"/>
                  <a:pt x="115" y="64"/>
                </a:cubicBezTo>
                <a:cubicBezTo>
                  <a:pt x="115" y="63"/>
                  <a:pt x="114" y="62"/>
                  <a:pt x="114" y="61"/>
                </a:cubicBezTo>
                <a:close/>
                <a:moveTo>
                  <a:pt x="117" y="67"/>
                </a:moveTo>
                <a:cubicBezTo>
                  <a:pt x="118" y="67"/>
                  <a:pt x="118" y="67"/>
                  <a:pt x="119" y="67"/>
                </a:cubicBezTo>
                <a:cubicBezTo>
                  <a:pt x="119" y="67"/>
                  <a:pt x="119" y="67"/>
                  <a:pt x="120" y="66"/>
                </a:cubicBezTo>
                <a:cubicBezTo>
                  <a:pt x="120" y="66"/>
                  <a:pt x="120" y="67"/>
                  <a:pt x="120" y="67"/>
                </a:cubicBezTo>
                <a:cubicBezTo>
                  <a:pt x="120" y="67"/>
                  <a:pt x="121" y="67"/>
                  <a:pt x="120" y="67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120" y="68"/>
                  <a:pt x="120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8" y="68"/>
                  <a:pt x="117" y="68"/>
                  <a:pt x="117" y="67"/>
                </a:cubicBezTo>
                <a:close/>
                <a:moveTo>
                  <a:pt x="120" y="69"/>
                </a:move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69"/>
                  <a:pt x="121" y="69"/>
                </a:cubicBezTo>
                <a:cubicBezTo>
                  <a:pt x="121" y="69"/>
                  <a:pt x="121" y="69"/>
                  <a:pt x="121" y="69"/>
                </a:cubicBez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70"/>
                  <a:pt x="120" y="70"/>
                </a:cubicBezTo>
                <a:cubicBezTo>
                  <a:pt x="120" y="71"/>
                  <a:pt x="120" y="72"/>
                  <a:pt x="120" y="73"/>
                </a:cubicBezTo>
                <a:cubicBezTo>
                  <a:pt x="120" y="73"/>
                  <a:pt x="120" y="74"/>
                  <a:pt x="120" y="75"/>
                </a:cubicBezTo>
                <a:cubicBezTo>
                  <a:pt x="120" y="75"/>
                  <a:pt x="120" y="75"/>
                  <a:pt x="120" y="75"/>
                </a:cubicBezTo>
                <a:cubicBezTo>
                  <a:pt x="120" y="75"/>
                  <a:pt x="119" y="75"/>
                  <a:pt x="119" y="75"/>
                </a:cubicBezTo>
                <a:cubicBezTo>
                  <a:pt x="119" y="75"/>
                  <a:pt x="119" y="75"/>
                  <a:pt x="118" y="74"/>
                </a:cubicBezTo>
                <a:cubicBezTo>
                  <a:pt x="117" y="74"/>
                  <a:pt x="116" y="73"/>
                  <a:pt x="116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5" y="72"/>
                  <a:pt x="116" y="73"/>
                  <a:pt x="116" y="73"/>
                </a:cubicBezTo>
                <a:cubicBezTo>
                  <a:pt x="117" y="73"/>
                  <a:pt x="117" y="73"/>
                  <a:pt x="118" y="73"/>
                </a:cubicBezTo>
                <a:cubicBezTo>
                  <a:pt x="118" y="73"/>
                  <a:pt x="119" y="73"/>
                  <a:pt x="119" y="73"/>
                </a:cubicBezTo>
                <a:cubicBezTo>
                  <a:pt x="119" y="73"/>
                  <a:pt x="119" y="72"/>
                  <a:pt x="119" y="72"/>
                </a:cubicBezTo>
                <a:cubicBezTo>
                  <a:pt x="119" y="71"/>
                  <a:pt x="119" y="70"/>
                  <a:pt x="119" y="69"/>
                </a:cubicBezTo>
                <a:cubicBezTo>
                  <a:pt x="119" y="69"/>
                  <a:pt x="119" y="69"/>
                  <a:pt x="119" y="69"/>
                </a:cubicBezTo>
                <a:cubicBezTo>
                  <a:pt x="119" y="69"/>
                  <a:pt x="119" y="70"/>
                  <a:pt x="118" y="70"/>
                </a:cubicBezTo>
                <a:cubicBezTo>
                  <a:pt x="118" y="70"/>
                  <a:pt x="117" y="71"/>
                  <a:pt x="116" y="71"/>
                </a:cubicBezTo>
                <a:cubicBezTo>
                  <a:pt x="115" y="70"/>
                  <a:pt x="115" y="70"/>
                  <a:pt x="115" y="70"/>
                </a:cubicBezTo>
                <a:cubicBezTo>
                  <a:pt x="116" y="70"/>
                  <a:pt x="116" y="70"/>
                  <a:pt x="116" y="70"/>
                </a:cubicBezTo>
                <a:cubicBezTo>
                  <a:pt x="116" y="70"/>
                  <a:pt x="117" y="69"/>
                  <a:pt x="117" y="69"/>
                </a:cubicBezTo>
                <a:cubicBezTo>
                  <a:pt x="118" y="69"/>
                  <a:pt x="118" y="69"/>
                  <a:pt x="119" y="69"/>
                </a:cubicBezTo>
                <a:cubicBezTo>
                  <a:pt x="119" y="68"/>
                  <a:pt x="120" y="68"/>
                  <a:pt x="121" y="68"/>
                </a:cubicBezTo>
                <a:cubicBezTo>
                  <a:pt x="121" y="68"/>
                  <a:pt x="121" y="68"/>
                  <a:pt x="122" y="68"/>
                </a:cubicBezTo>
                <a:cubicBezTo>
                  <a:pt x="122" y="68"/>
                  <a:pt x="122" y="68"/>
                  <a:pt x="123" y="68"/>
                </a:cubicBezTo>
                <a:cubicBezTo>
                  <a:pt x="123" y="68"/>
                  <a:pt x="123" y="68"/>
                  <a:pt x="123" y="68"/>
                </a:cubicBezTo>
                <a:cubicBezTo>
                  <a:pt x="123" y="68"/>
                  <a:pt x="123" y="69"/>
                  <a:pt x="123" y="69"/>
                </a:cubicBezTo>
                <a:cubicBezTo>
                  <a:pt x="122" y="69"/>
                  <a:pt x="121" y="69"/>
                  <a:pt x="120" y="69"/>
                </a:cubicBezTo>
                <a:close/>
                <a:moveTo>
                  <a:pt x="120" y="56"/>
                </a:moveTo>
                <a:cubicBezTo>
                  <a:pt x="121" y="56"/>
                  <a:pt x="122" y="56"/>
                  <a:pt x="122" y="57"/>
                </a:cubicBezTo>
                <a:cubicBezTo>
                  <a:pt x="122" y="57"/>
                  <a:pt x="122" y="58"/>
                  <a:pt x="121" y="58"/>
                </a:cubicBezTo>
                <a:cubicBezTo>
                  <a:pt x="121" y="58"/>
                  <a:pt x="120" y="58"/>
                  <a:pt x="120" y="59"/>
                </a:cubicBezTo>
                <a:cubicBezTo>
                  <a:pt x="120" y="59"/>
                  <a:pt x="119" y="59"/>
                  <a:pt x="119" y="59"/>
                </a:cubicBezTo>
                <a:cubicBezTo>
                  <a:pt x="119" y="59"/>
                  <a:pt x="119" y="59"/>
                  <a:pt x="119" y="59"/>
                </a:cubicBezTo>
                <a:cubicBezTo>
                  <a:pt x="120" y="59"/>
                  <a:pt x="120" y="59"/>
                  <a:pt x="120" y="59"/>
                </a:cubicBezTo>
                <a:cubicBezTo>
                  <a:pt x="122" y="58"/>
                  <a:pt x="122" y="58"/>
                  <a:pt x="124" y="58"/>
                </a:cubicBezTo>
                <a:cubicBezTo>
                  <a:pt x="124" y="58"/>
                  <a:pt x="125" y="57"/>
                  <a:pt x="125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9"/>
                  <a:pt x="125" y="59"/>
                  <a:pt x="124" y="60"/>
                </a:cubicBezTo>
                <a:cubicBezTo>
                  <a:pt x="124" y="60"/>
                  <a:pt x="123" y="61"/>
                  <a:pt x="122" y="62"/>
                </a:cubicBezTo>
                <a:cubicBezTo>
                  <a:pt x="122" y="62"/>
                  <a:pt x="122" y="62"/>
                  <a:pt x="122" y="63"/>
                </a:cubicBezTo>
                <a:cubicBezTo>
                  <a:pt x="122" y="63"/>
                  <a:pt x="122" y="63"/>
                  <a:pt x="122" y="64"/>
                </a:cubicBezTo>
                <a:cubicBezTo>
                  <a:pt x="122" y="64"/>
                  <a:pt x="122" y="64"/>
                  <a:pt x="122" y="64"/>
                </a:cubicBezTo>
                <a:cubicBezTo>
                  <a:pt x="122" y="63"/>
                  <a:pt x="124" y="63"/>
                  <a:pt x="124" y="63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26" y="64"/>
                  <a:pt x="125" y="64"/>
                  <a:pt x="124" y="65"/>
                </a:cubicBezTo>
                <a:cubicBezTo>
                  <a:pt x="124" y="65"/>
                  <a:pt x="123" y="65"/>
                  <a:pt x="122" y="65"/>
                </a:cubicBezTo>
                <a:cubicBezTo>
                  <a:pt x="122" y="65"/>
                  <a:pt x="122" y="66"/>
                  <a:pt x="121" y="66"/>
                </a:cubicBezTo>
                <a:cubicBezTo>
                  <a:pt x="120" y="66"/>
                  <a:pt x="120" y="66"/>
                  <a:pt x="119" y="66"/>
                </a:cubicBezTo>
                <a:cubicBezTo>
                  <a:pt x="119" y="66"/>
                  <a:pt x="119" y="66"/>
                  <a:pt x="119" y="66"/>
                </a:cubicBezTo>
                <a:cubicBezTo>
                  <a:pt x="119" y="66"/>
                  <a:pt x="119" y="66"/>
                  <a:pt x="120" y="66"/>
                </a:cubicBezTo>
                <a:cubicBezTo>
                  <a:pt x="121" y="65"/>
                  <a:pt x="122" y="65"/>
                  <a:pt x="123" y="64"/>
                </a:cubicBezTo>
                <a:cubicBezTo>
                  <a:pt x="123" y="64"/>
                  <a:pt x="124" y="64"/>
                  <a:pt x="124" y="64"/>
                </a:cubicBezTo>
                <a:cubicBezTo>
                  <a:pt x="124" y="64"/>
                  <a:pt x="124" y="64"/>
                  <a:pt x="124" y="64"/>
                </a:cubicBezTo>
                <a:cubicBezTo>
                  <a:pt x="124" y="64"/>
                  <a:pt x="124" y="64"/>
                  <a:pt x="123" y="64"/>
                </a:cubicBezTo>
                <a:cubicBezTo>
                  <a:pt x="123" y="64"/>
                  <a:pt x="122" y="64"/>
                  <a:pt x="122" y="64"/>
                </a:cubicBezTo>
                <a:cubicBezTo>
                  <a:pt x="121" y="64"/>
                  <a:pt x="121" y="64"/>
                  <a:pt x="121" y="64"/>
                </a:cubicBezTo>
                <a:cubicBezTo>
                  <a:pt x="121" y="65"/>
                  <a:pt x="121" y="65"/>
                  <a:pt x="120" y="65"/>
                </a:cubicBezTo>
                <a:cubicBezTo>
                  <a:pt x="120" y="65"/>
                  <a:pt x="120" y="65"/>
                  <a:pt x="119" y="65"/>
                </a:cubicBezTo>
                <a:cubicBezTo>
                  <a:pt x="119" y="65"/>
                  <a:pt x="119" y="65"/>
                  <a:pt x="119" y="65"/>
                </a:cubicBezTo>
                <a:cubicBezTo>
                  <a:pt x="118" y="65"/>
                  <a:pt x="117" y="66"/>
                  <a:pt x="116" y="66"/>
                </a:cubicBezTo>
                <a:cubicBezTo>
                  <a:pt x="115" y="67"/>
                  <a:pt x="115" y="69"/>
                  <a:pt x="113" y="69"/>
                </a:cubicBezTo>
                <a:cubicBezTo>
                  <a:pt x="113" y="69"/>
                  <a:pt x="113" y="69"/>
                  <a:pt x="113" y="69"/>
                </a:cubicBezTo>
                <a:cubicBezTo>
                  <a:pt x="113" y="69"/>
                  <a:pt x="113" y="68"/>
                  <a:pt x="113" y="68"/>
                </a:cubicBezTo>
                <a:cubicBezTo>
                  <a:pt x="114" y="67"/>
                  <a:pt x="114" y="67"/>
                  <a:pt x="115" y="66"/>
                </a:cubicBezTo>
                <a:cubicBezTo>
                  <a:pt x="115" y="66"/>
                  <a:pt x="115" y="65"/>
                  <a:pt x="115" y="65"/>
                </a:cubicBezTo>
                <a:cubicBezTo>
                  <a:pt x="115" y="66"/>
                  <a:pt x="115" y="66"/>
                  <a:pt x="115" y="66"/>
                </a:cubicBezTo>
                <a:cubicBezTo>
                  <a:pt x="114" y="67"/>
                  <a:pt x="114" y="67"/>
                  <a:pt x="114" y="68"/>
                </a:cubicBezTo>
                <a:cubicBezTo>
                  <a:pt x="114" y="68"/>
                  <a:pt x="114" y="68"/>
                  <a:pt x="114" y="68"/>
                </a:cubicBezTo>
                <a:cubicBezTo>
                  <a:pt x="114" y="68"/>
                  <a:pt x="114" y="68"/>
                  <a:pt x="115" y="67"/>
                </a:cubicBezTo>
                <a:cubicBezTo>
                  <a:pt x="115" y="67"/>
                  <a:pt x="115" y="67"/>
                  <a:pt x="116" y="66"/>
                </a:cubicBezTo>
                <a:cubicBezTo>
                  <a:pt x="116" y="66"/>
                  <a:pt x="117" y="65"/>
                  <a:pt x="117" y="65"/>
                </a:cubicBezTo>
                <a:cubicBezTo>
                  <a:pt x="118" y="65"/>
                  <a:pt x="118" y="65"/>
                  <a:pt x="119" y="65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9" y="63"/>
                  <a:pt x="118" y="63"/>
                  <a:pt x="118" y="63"/>
                </a:cubicBezTo>
                <a:cubicBezTo>
                  <a:pt x="118" y="63"/>
                  <a:pt x="118" y="63"/>
                  <a:pt x="118" y="63"/>
                </a:cubicBezTo>
                <a:cubicBezTo>
                  <a:pt x="118" y="63"/>
                  <a:pt x="117" y="64"/>
                  <a:pt x="116" y="6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7" y="64"/>
                  <a:pt x="117" y="63"/>
                  <a:pt x="117" y="62"/>
                </a:cubicBezTo>
                <a:cubicBezTo>
                  <a:pt x="117" y="62"/>
                  <a:pt x="117" y="62"/>
                  <a:pt x="117" y="62"/>
                </a:cubicBezTo>
                <a:cubicBezTo>
                  <a:pt x="117" y="62"/>
                  <a:pt x="116" y="63"/>
                  <a:pt x="116" y="62"/>
                </a:cubicBezTo>
                <a:cubicBezTo>
                  <a:pt x="117" y="62"/>
                  <a:pt x="116" y="61"/>
                  <a:pt x="116" y="61"/>
                </a:cubicBezTo>
                <a:cubicBezTo>
                  <a:pt x="116" y="61"/>
                  <a:pt x="116" y="60"/>
                  <a:pt x="116" y="60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7" y="60"/>
                  <a:pt x="117" y="60"/>
                </a:cubicBezTo>
                <a:cubicBezTo>
                  <a:pt x="117" y="61"/>
                  <a:pt x="117" y="61"/>
                  <a:pt x="118" y="62"/>
                </a:cubicBezTo>
                <a:cubicBezTo>
                  <a:pt x="118" y="62"/>
                  <a:pt x="118" y="62"/>
                  <a:pt x="118" y="62"/>
                </a:cubicBezTo>
                <a:cubicBezTo>
                  <a:pt x="118" y="61"/>
                  <a:pt x="118" y="61"/>
                  <a:pt x="119" y="60"/>
                </a:cubicBezTo>
                <a:cubicBezTo>
                  <a:pt x="118" y="60"/>
                  <a:pt x="118" y="60"/>
                  <a:pt x="118" y="59"/>
                </a:cubicBezTo>
                <a:cubicBezTo>
                  <a:pt x="118" y="59"/>
                  <a:pt x="118" y="59"/>
                  <a:pt x="119" y="59"/>
                </a:cubicBezTo>
                <a:cubicBezTo>
                  <a:pt x="119" y="58"/>
                  <a:pt x="120" y="57"/>
                  <a:pt x="121" y="56"/>
                </a:cubicBezTo>
                <a:cubicBezTo>
                  <a:pt x="120" y="56"/>
                  <a:pt x="120" y="56"/>
                  <a:pt x="120" y="56"/>
                </a:cubicBezTo>
                <a:close/>
                <a:moveTo>
                  <a:pt x="124" y="58"/>
                </a:moveTo>
                <a:cubicBezTo>
                  <a:pt x="124" y="59"/>
                  <a:pt x="124" y="59"/>
                  <a:pt x="124" y="59"/>
                </a:cubicBezTo>
                <a:cubicBezTo>
                  <a:pt x="123" y="60"/>
                  <a:pt x="123" y="60"/>
                  <a:pt x="122" y="61"/>
                </a:cubicBezTo>
                <a:cubicBezTo>
                  <a:pt x="122" y="61"/>
                  <a:pt x="122" y="61"/>
                  <a:pt x="122" y="62"/>
                </a:cubicBezTo>
                <a:cubicBezTo>
                  <a:pt x="122" y="62"/>
                  <a:pt x="122" y="62"/>
                  <a:pt x="122" y="62"/>
                </a:cubicBezTo>
                <a:cubicBezTo>
                  <a:pt x="122" y="62"/>
                  <a:pt x="122" y="62"/>
                  <a:pt x="122" y="62"/>
                </a:cubicBezTo>
                <a:cubicBezTo>
                  <a:pt x="122" y="60"/>
                  <a:pt x="121" y="60"/>
                  <a:pt x="121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59"/>
                  <a:pt x="122" y="59"/>
                  <a:pt x="122" y="59"/>
                </a:cubicBezTo>
                <a:cubicBezTo>
                  <a:pt x="123" y="59"/>
                  <a:pt x="123" y="58"/>
                  <a:pt x="124" y="58"/>
                </a:cubicBezTo>
                <a:close/>
                <a:moveTo>
                  <a:pt x="122" y="62"/>
                </a:moveTo>
                <a:cubicBezTo>
                  <a:pt x="122" y="62"/>
                  <a:pt x="122" y="62"/>
                  <a:pt x="122" y="62"/>
                </a:cubicBezTo>
                <a:cubicBezTo>
                  <a:pt x="121" y="63"/>
                  <a:pt x="120" y="63"/>
                  <a:pt x="120" y="64"/>
                </a:cubicBezTo>
                <a:cubicBezTo>
                  <a:pt x="120" y="64"/>
                  <a:pt x="120" y="63"/>
                  <a:pt x="120" y="63"/>
                </a:cubicBezTo>
                <a:cubicBezTo>
                  <a:pt x="120" y="63"/>
                  <a:pt x="120" y="63"/>
                  <a:pt x="120" y="63"/>
                </a:cubicBezTo>
                <a:cubicBezTo>
                  <a:pt x="120" y="63"/>
                  <a:pt x="120" y="63"/>
                  <a:pt x="120" y="63"/>
                </a:cubicBezTo>
                <a:cubicBezTo>
                  <a:pt x="120" y="62"/>
                  <a:pt x="122" y="62"/>
                  <a:pt x="122" y="62"/>
                </a:cubicBezTo>
                <a:close/>
                <a:moveTo>
                  <a:pt x="119" y="62"/>
                </a:move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20" y="61"/>
                  <a:pt x="120" y="61"/>
                </a:cubicBezTo>
                <a:cubicBezTo>
                  <a:pt x="120" y="61"/>
                  <a:pt x="120" y="61"/>
                  <a:pt x="120" y="61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60"/>
                  <a:pt x="121" y="60"/>
                  <a:pt x="121" y="60"/>
                </a:cubicBezTo>
                <a:cubicBezTo>
                  <a:pt x="121" y="60"/>
                  <a:pt x="121" y="61"/>
                  <a:pt x="121" y="61"/>
                </a:cubicBezTo>
                <a:cubicBezTo>
                  <a:pt x="121" y="62"/>
                  <a:pt x="120" y="62"/>
                  <a:pt x="120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lose/>
                <a:moveTo>
                  <a:pt x="108" y="46"/>
                </a:moveTo>
                <a:cubicBezTo>
                  <a:pt x="105" y="46"/>
                  <a:pt x="105" y="46"/>
                  <a:pt x="105" y="46"/>
                </a:cubicBezTo>
                <a:cubicBezTo>
                  <a:pt x="105" y="46"/>
                  <a:pt x="105" y="46"/>
                  <a:pt x="105" y="46"/>
                </a:cubicBezTo>
                <a:cubicBezTo>
                  <a:pt x="105" y="46"/>
                  <a:pt x="105" y="46"/>
                  <a:pt x="105" y="45"/>
                </a:cubicBezTo>
                <a:cubicBezTo>
                  <a:pt x="105" y="41"/>
                  <a:pt x="105" y="41"/>
                  <a:pt x="105" y="41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9"/>
                  <a:pt x="104" y="39"/>
                  <a:pt x="104" y="39"/>
                </a:cubicBezTo>
                <a:cubicBezTo>
                  <a:pt x="105" y="39"/>
                  <a:pt x="105" y="39"/>
                  <a:pt x="106" y="39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107" y="39"/>
                  <a:pt x="107" y="39"/>
                  <a:pt x="107" y="39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45"/>
                  <a:pt x="107" y="46"/>
                  <a:pt x="108" y="46"/>
                </a:cubicBezTo>
                <a:cubicBezTo>
                  <a:pt x="108" y="46"/>
                  <a:pt x="108" y="46"/>
                  <a:pt x="108" y="46"/>
                </a:cubicBezTo>
                <a:cubicBezTo>
                  <a:pt x="108" y="46"/>
                  <a:pt x="108" y="46"/>
                  <a:pt x="108" y="46"/>
                </a:cubicBezTo>
                <a:close/>
                <a:moveTo>
                  <a:pt x="115" y="44"/>
                </a:moveTo>
                <a:cubicBezTo>
                  <a:pt x="115" y="45"/>
                  <a:pt x="115" y="45"/>
                  <a:pt x="114" y="46"/>
                </a:cubicBezTo>
                <a:cubicBezTo>
                  <a:pt x="114" y="46"/>
                  <a:pt x="113" y="46"/>
                  <a:pt x="112" y="46"/>
                </a:cubicBezTo>
                <a:cubicBezTo>
                  <a:pt x="112" y="46"/>
                  <a:pt x="111" y="46"/>
                  <a:pt x="111" y="46"/>
                </a:cubicBezTo>
                <a:cubicBezTo>
                  <a:pt x="110" y="46"/>
                  <a:pt x="110" y="45"/>
                  <a:pt x="110" y="45"/>
                </a:cubicBezTo>
                <a:cubicBezTo>
                  <a:pt x="110" y="44"/>
                  <a:pt x="110" y="43"/>
                  <a:pt x="111" y="43"/>
                </a:cubicBezTo>
                <a:cubicBezTo>
                  <a:pt x="110" y="42"/>
                  <a:pt x="110" y="41"/>
                  <a:pt x="110" y="41"/>
                </a:cubicBezTo>
                <a:cubicBezTo>
                  <a:pt x="110" y="40"/>
                  <a:pt x="110" y="40"/>
                  <a:pt x="111" y="39"/>
                </a:cubicBezTo>
                <a:cubicBezTo>
                  <a:pt x="111" y="39"/>
                  <a:pt x="112" y="39"/>
                  <a:pt x="112" y="39"/>
                </a:cubicBezTo>
                <a:cubicBezTo>
                  <a:pt x="113" y="39"/>
                  <a:pt x="114" y="39"/>
                  <a:pt x="114" y="39"/>
                </a:cubicBezTo>
                <a:cubicBezTo>
                  <a:pt x="115" y="39"/>
                  <a:pt x="115" y="40"/>
                  <a:pt x="115" y="40"/>
                </a:cubicBezTo>
                <a:cubicBezTo>
                  <a:pt x="115" y="41"/>
                  <a:pt x="114" y="42"/>
                  <a:pt x="114" y="42"/>
                </a:cubicBezTo>
                <a:cubicBezTo>
                  <a:pt x="115" y="43"/>
                  <a:pt x="115" y="44"/>
                  <a:pt x="115" y="44"/>
                </a:cubicBezTo>
                <a:close/>
                <a:moveTo>
                  <a:pt x="113" y="40"/>
                </a:moveTo>
                <a:cubicBezTo>
                  <a:pt x="113" y="41"/>
                  <a:pt x="113" y="41"/>
                  <a:pt x="113" y="42"/>
                </a:cubicBezTo>
                <a:cubicBezTo>
                  <a:pt x="113" y="41"/>
                  <a:pt x="112" y="41"/>
                  <a:pt x="112" y="41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40"/>
                  <a:pt x="112" y="39"/>
                  <a:pt x="112" y="39"/>
                </a:cubicBezTo>
                <a:cubicBezTo>
                  <a:pt x="112" y="39"/>
                  <a:pt x="112" y="39"/>
                  <a:pt x="112" y="39"/>
                </a:cubicBezTo>
                <a:cubicBezTo>
                  <a:pt x="113" y="39"/>
                  <a:pt x="113" y="39"/>
                  <a:pt x="113" y="40"/>
                </a:cubicBezTo>
                <a:close/>
                <a:moveTo>
                  <a:pt x="113" y="45"/>
                </a:moveTo>
                <a:cubicBezTo>
                  <a:pt x="113" y="45"/>
                  <a:pt x="113" y="46"/>
                  <a:pt x="113" y="46"/>
                </a:cubicBezTo>
                <a:cubicBezTo>
                  <a:pt x="113" y="46"/>
                  <a:pt x="113" y="46"/>
                  <a:pt x="112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1" y="44"/>
                  <a:pt x="112" y="43"/>
                  <a:pt x="112" y="43"/>
                </a:cubicBezTo>
                <a:cubicBezTo>
                  <a:pt x="112" y="43"/>
                  <a:pt x="113" y="44"/>
                  <a:pt x="113" y="44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3" y="45"/>
                  <a:pt x="113" y="45"/>
                  <a:pt x="113" y="45"/>
                </a:cubicBezTo>
                <a:close/>
                <a:moveTo>
                  <a:pt x="122" y="42"/>
                </a:moveTo>
                <a:cubicBezTo>
                  <a:pt x="122" y="44"/>
                  <a:pt x="122" y="45"/>
                  <a:pt x="121" y="45"/>
                </a:cubicBezTo>
                <a:cubicBezTo>
                  <a:pt x="121" y="46"/>
                  <a:pt x="120" y="46"/>
                  <a:pt x="119" y="46"/>
                </a:cubicBezTo>
                <a:cubicBezTo>
                  <a:pt x="118" y="46"/>
                  <a:pt x="118" y="46"/>
                  <a:pt x="117" y="46"/>
                </a:cubicBezTo>
                <a:cubicBezTo>
                  <a:pt x="117" y="46"/>
                  <a:pt x="117" y="45"/>
                  <a:pt x="117" y="45"/>
                </a:cubicBezTo>
                <a:cubicBezTo>
                  <a:pt x="117" y="45"/>
                  <a:pt x="117" y="44"/>
                  <a:pt x="117" y="44"/>
                </a:cubicBezTo>
                <a:cubicBezTo>
                  <a:pt x="117" y="44"/>
                  <a:pt x="118" y="44"/>
                  <a:pt x="118" y="44"/>
                </a:cubicBezTo>
                <a:cubicBezTo>
                  <a:pt x="118" y="44"/>
                  <a:pt x="118" y="44"/>
                  <a:pt x="119" y="44"/>
                </a:cubicBezTo>
                <a:cubicBezTo>
                  <a:pt x="119" y="44"/>
                  <a:pt x="119" y="45"/>
                  <a:pt x="119" y="45"/>
                </a:cubicBezTo>
                <a:cubicBezTo>
                  <a:pt x="119" y="45"/>
                  <a:pt x="119" y="45"/>
                  <a:pt x="119" y="45"/>
                </a:cubicBezTo>
                <a:cubicBezTo>
                  <a:pt x="119" y="46"/>
                  <a:pt x="118" y="46"/>
                  <a:pt x="118" y="46"/>
                </a:cubicBezTo>
                <a:cubicBezTo>
                  <a:pt x="118" y="46"/>
                  <a:pt x="118" y="46"/>
                  <a:pt x="119" y="46"/>
                </a:cubicBezTo>
                <a:cubicBezTo>
                  <a:pt x="119" y="46"/>
                  <a:pt x="119" y="46"/>
                  <a:pt x="119" y="46"/>
                </a:cubicBezTo>
                <a:cubicBezTo>
                  <a:pt x="120" y="46"/>
                  <a:pt x="120" y="44"/>
                  <a:pt x="120" y="43"/>
                </a:cubicBezTo>
                <a:cubicBezTo>
                  <a:pt x="120" y="43"/>
                  <a:pt x="119" y="43"/>
                  <a:pt x="119" y="43"/>
                </a:cubicBezTo>
                <a:cubicBezTo>
                  <a:pt x="118" y="43"/>
                  <a:pt x="118" y="43"/>
                  <a:pt x="117" y="43"/>
                </a:cubicBezTo>
                <a:cubicBezTo>
                  <a:pt x="117" y="42"/>
                  <a:pt x="117" y="42"/>
                  <a:pt x="117" y="41"/>
                </a:cubicBezTo>
                <a:cubicBezTo>
                  <a:pt x="117" y="40"/>
                  <a:pt x="117" y="40"/>
                  <a:pt x="117" y="39"/>
                </a:cubicBezTo>
                <a:cubicBezTo>
                  <a:pt x="118" y="39"/>
                  <a:pt x="119" y="39"/>
                  <a:pt x="119" y="39"/>
                </a:cubicBezTo>
                <a:cubicBezTo>
                  <a:pt x="120" y="39"/>
                  <a:pt x="121" y="39"/>
                  <a:pt x="121" y="40"/>
                </a:cubicBezTo>
                <a:cubicBezTo>
                  <a:pt x="122" y="40"/>
                  <a:pt x="122" y="41"/>
                  <a:pt x="122" y="42"/>
                </a:cubicBezTo>
                <a:close/>
                <a:moveTo>
                  <a:pt x="120" y="43"/>
                </a:moveTo>
                <a:cubicBezTo>
                  <a:pt x="120" y="43"/>
                  <a:pt x="120" y="43"/>
                  <a:pt x="119" y="43"/>
                </a:cubicBezTo>
                <a:cubicBezTo>
                  <a:pt x="119" y="43"/>
                  <a:pt x="119" y="43"/>
                  <a:pt x="119" y="41"/>
                </a:cubicBezTo>
                <a:cubicBezTo>
                  <a:pt x="119" y="41"/>
                  <a:pt x="119" y="40"/>
                  <a:pt x="119" y="40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20" y="39"/>
                  <a:pt x="120" y="40"/>
                  <a:pt x="120" y="41"/>
                </a:cubicBezTo>
                <a:cubicBezTo>
                  <a:pt x="120" y="42"/>
                  <a:pt x="120" y="42"/>
                  <a:pt x="120" y="43"/>
                </a:cubicBezTo>
                <a:close/>
                <a:moveTo>
                  <a:pt x="129" y="44"/>
                </a:moveTo>
                <a:cubicBezTo>
                  <a:pt x="129" y="45"/>
                  <a:pt x="128" y="45"/>
                  <a:pt x="128" y="46"/>
                </a:cubicBezTo>
                <a:cubicBezTo>
                  <a:pt x="128" y="46"/>
                  <a:pt x="127" y="46"/>
                  <a:pt x="126" y="46"/>
                </a:cubicBezTo>
                <a:cubicBezTo>
                  <a:pt x="125" y="46"/>
                  <a:pt x="125" y="46"/>
                  <a:pt x="124" y="45"/>
                </a:cubicBezTo>
                <a:cubicBezTo>
                  <a:pt x="124" y="45"/>
                  <a:pt x="124" y="44"/>
                  <a:pt x="124" y="43"/>
                </a:cubicBezTo>
                <a:cubicBezTo>
                  <a:pt x="124" y="41"/>
                  <a:pt x="124" y="41"/>
                  <a:pt x="124" y="40"/>
                </a:cubicBezTo>
                <a:cubicBezTo>
                  <a:pt x="125" y="39"/>
                  <a:pt x="126" y="39"/>
                  <a:pt x="127" y="39"/>
                </a:cubicBezTo>
                <a:cubicBezTo>
                  <a:pt x="127" y="39"/>
                  <a:pt x="128" y="39"/>
                  <a:pt x="128" y="39"/>
                </a:cubicBezTo>
                <a:cubicBezTo>
                  <a:pt x="128" y="39"/>
                  <a:pt x="129" y="40"/>
                  <a:pt x="129" y="40"/>
                </a:cubicBezTo>
                <a:cubicBezTo>
                  <a:pt x="129" y="40"/>
                  <a:pt x="128" y="41"/>
                  <a:pt x="128" y="41"/>
                </a:cubicBezTo>
                <a:cubicBezTo>
                  <a:pt x="128" y="41"/>
                  <a:pt x="128" y="41"/>
                  <a:pt x="128" y="41"/>
                </a:cubicBezTo>
                <a:cubicBezTo>
                  <a:pt x="127" y="41"/>
                  <a:pt x="127" y="41"/>
                  <a:pt x="127" y="41"/>
                </a:cubicBezTo>
                <a:cubicBezTo>
                  <a:pt x="127" y="41"/>
                  <a:pt x="126" y="40"/>
                  <a:pt x="126" y="40"/>
                </a:cubicBezTo>
                <a:cubicBezTo>
                  <a:pt x="126" y="40"/>
                  <a:pt x="127" y="40"/>
                  <a:pt x="127" y="40"/>
                </a:cubicBezTo>
                <a:cubicBezTo>
                  <a:pt x="127" y="39"/>
                  <a:pt x="127" y="39"/>
                  <a:pt x="127" y="39"/>
                </a:cubicBezTo>
                <a:cubicBezTo>
                  <a:pt x="127" y="39"/>
                  <a:pt x="127" y="39"/>
                  <a:pt x="127" y="39"/>
                </a:cubicBezTo>
                <a:cubicBezTo>
                  <a:pt x="126" y="39"/>
                  <a:pt x="125" y="40"/>
                  <a:pt x="125" y="42"/>
                </a:cubicBezTo>
                <a:cubicBezTo>
                  <a:pt x="126" y="42"/>
                  <a:pt x="126" y="42"/>
                  <a:pt x="127" y="42"/>
                </a:cubicBezTo>
                <a:cubicBezTo>
                  <a:pt x="127" y="42"/>
                  <a:pt x="128" y="42"/>
                  <a:pt x="128" y="42"/>
                </a:cubicBezTo>
                <a:cubicBezTo>
                  <a:pt x="128" y="43"/>
                  <a:pt x="129" y="43"/>
                  <a:pt x="129" y="44"/>
                </a:cubicBezTo>
                <a:close/>
                <a:moveTo>
                  <a:pt x="127" y="44"/>
                </a:moveTo>
                <a:cubicBezTo>
                  <a:pt x="127" y="44"/>
                  <a:pt x="127" y="45"/>
                  <a:pt x="127" y="45"/>
                </a:cubicBezTo>
                <a:cubicBezTo>
                  <a:pt x="127" y="46"/>
                  <a:pt x="127" y="46"/>
                  <a:pt x="126" y="46"/>
                </a:cubicBezTo>
                <a:cubicBezTo>
                  <a:pt x="126" y="46"/>
                  <a:pt x="125" y="45"/>
                  <a:pt x="125" y="44"/>
                </a:cubicBezTo>
                <a:cubicBezTo>
                  <a:pt x="125" y="44"/>
                  <a:pt x="125" y="43"/>
                  <a:pt x="125" y="43"/>
                </a:cubicBezTo>
                <a:cubicBezTo>
                  <a:pt x="125" y="43"/>
                  <a:pt x="125" y="42"/>
                  <a:pt x="125" y="42"/>
                </a:cubicBezTo>
                <a:cubicBezTo>
                  <a:pt x="126" y="42"/>
                  <a:pt x="126" y="42"/>
                  <a:pt x="126" y="42"/>
                </a:cubicBezTo>
                <a:cubicBezTo>
                  <a:pt x="127" y="42"/>
                  <a:pt x="127" y="43"/>
                  <a:pt x="127" y="44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176729"/>
      </p:ext>
    </p:extLst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3"/>
          <p:cNvSpPr>
            <a:spLocks noChangeArrowheads="1"/>
          </p:cNvSpPr>
          <p:nvPr userDrawn="1"/>
        </p:nvSpPr>
        <p:spPr bwMode="auto">
          <a:xfrm flipH="1">
            <a:off x="0" y="6513513"/>
            <a:ext cx="9144000" cy="344487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100000">
                <a:srgbClr val="EED0E6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160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       </a:t>
            </a:r>
            <a:r>
              <a:rPr kumimoji="0" lang="zh-CN" altLang="en-US" sz="16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西南</a:t>
            </a:r>
            <a:r>
              <a:rPr kumimoji="0" lang="zh-CN" altLang="en-US" sz="16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交通</a:t>
            </a:r>
            <a:r>
              <a:rPr kumimoji="0" lang="zh-CN" altLang="en-US" sz="16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大学计算机与人工智能学院</a:t>
            </a:r>
            <a:r>
              <a:rPr kumimoji="0" lang="zh-CN" altLang="en-US" sz="18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“</a:t>
            </a:r>
            <a:r>
              <a:rPr kumimoji="0" lang="zh-CN" altLang="en-US" sz="160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计算机组成原理</a:t>
            </a:r>
            <a:r>
              <a:rPr kumimoji="0" lang="en-US" altLang="zh-CN" sz="18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”</a:t>
            </a:r>
            <a:r>
              <a:rPr kumimoji="0" lang="zh-CN" altLang="en-US" sz="16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教案</a:t>
            </a:r>
          </a:p>
        </p:txBody>
      </p:sp>
      <p:sp>
        <p:nvSpPr>
          <p:cNvPr id="8" name="Rectangle 13"/>
          <p:cNvSpPr>
            <a:spLocks noChangeArrowheads="1"/>
          </p:cNvSpPr>
          <p:nvPr userDrawn="1"/>
        </p:nvSpPr>
        <p:spPr bwMode="auto">
          <a:xfrm>
            <a:off x="7977808" y="6502400"/>
            <a:ext cx="990600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anchor="b"/>
          <a:lstStyle>
            <a:lvl1pPr>
              <a:defRPr/>
            </a:lvl1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fld id="{6E18FAC9-112F-4F97-BD56-9ADF18D9DD67}" type="slidenum">
              <a:rPr kumimoji="0" lang="zh-CN" altLang="en-US" sz="160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pPr algn="ctr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t>‹#›</a:t>
            </a:fld>
            <a:endParaRPr kumimoji="0" lang="en-US" altLang="zh-CN" sz="1800" dirty="0">
              <a:solidFill>
                <a:srgbClr val="00206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" name="íṥļíḋè"/>
          <p:cNvSpPr>
            <a:spLocks noChangeAspect="1"/>
          </p:cNvSpPr>
          <p:nvPr userDrawn="1"/>
        </p:nvSpPr>
        <p:spPr bwMode="auto">
          <a:xfrm>
            <a:off x="426945" y="6553269"/>
            <a:ext cx="284027" cy="324000"/>
          </a:xfrm>
          <a:custGeom>
            <a:avLst/>
            <a:gdLst>
              <a:gd name="T0" fmla="*/ 72 w 151"/>
              <a:gd name="T1" fmla="*/ 92 h 171"/>
              <a:gd name="T2" fmla="*/ 83 w 151"/>
              <a:gd name="T3" fmla="*/ 96 h 171"/>
              <a:gd name="T4" fmla="*/ 77 w 151"/>
              <a:gd name="T5" fmla="*/ 92 h 171"/>
              <a:gd name="T6" fmla="*/ 80 w 151"/>
              <a:gd name="T7" fmla="*/ 115 h 171"/>
              <a:gd name="T8" fmla="*/ 72 w 151"/>
              <a:gd name="T9" fmla="*/ 115 h 171"/>
              <a:gd name="T10" fmla="*/ 74 w 151"/>
              <a:gd name="T11" fmla="*/ 97 h 171"/>
              <a:gd name="T12" fmla="*/ 69 w 151"/>
              <a:gd name="T13" fmla="*/ 137 h 171"/>
              <a:gd name="T14" fmla="*/ 77 w 151"/>
              <a:gd name="T15" fmla="*/ 121 h 171"/>
              <a:gd name="T16" fmla="*/ 77 w 151"/>
              <a:gd name="T17" fmla="*/ 127 h 171"/>
              <a:gd name="T18" fmla="*/ 80 w 151"/>
              <a:gd name="T19" fmla="*/ 145 h 171"/>
              <a:gd name="T20" fmla="*/ 71 w 151"/>
              <a:gd name="T21" fmla="*/ 144 h 171"/>
              <a:gd name="T22" fmla="*/ 107 w 151"/>
              <a:gd name="T23" fmla="*/ 13 h 171"/>
              <a:gd name="T24" fmla="*/ 106 w 151"/>
              <a:gd name="T25" fmla="*/ 11 h 171"/>
              <a:gd name="T26" fmla="*/ 113 w 151"/>
              <a:gd name="T27" fmla="*/ 10 h 171"/>
              <a:gd name="T28" fmla="*/ 111 w 151"/>
              <a:gd name="T29" fmla="*/ 15 h 171"/>
              <a:gd name="T30" fmla="*/ 115 w 151"/>
              <a:gd name="T31" fmla="*/ 26 h 171"/>
              <a:gd name="T32" fmla="*/ 114 w 151"/>
              <a:gd name="T33" fmla="*/ 30 h 171"/>
              <a:gd name="T34" fmla="*/ 112 w 151"/>
              <a:gd name="T35" fmla="*/ 22 h 171"/>
              <a:gd name="T36" fmla="*/ 108 w 151"/>
              <a:gd name="T37" fmla="*/ 27 h 171"/>
              <a:gd name="T38" fmla="*/ 107 w 151"/>
              <a:gd name="T39" fmla="*/ 27 h 171"/>
              <a:gd name="T40" fmla="*/ 108 w 151"/>
              <a:gd name="T41" fmla="*/ 22 h 171"/>
              <a:gd name="T42" fmla="*/ 106 w 151"/>
              <a:gd name="T43" fmla="*/ 28 h 171"/>
              <a:gd name="T44" fmla="*/ 105 w 151"/>
              <a:gd name="T45" fmla="*/ 30 h 171"/>
              <a:gd name="T46" fmla="*/ 107 w 151"/>
              <a:gd name="T47" fmla="*/ 16 h 171"/>
              <a:gd name="T48" fmla="*/ 107 w 151"/>
              <a:gd name="T49" fmla="*/ 18 h 171"/>
              <a:gd name="T50" fmla="*/ 108 w 151"/>
              <a:gd name="T51" fmla="*/ 25 h 171"/>
              <a:gd name="T52" fmla="*/ 36 w 151"/>
              <a:gd name="T53" fmla="*/ 65 h 171"/>
              <a:gd name="T54" fmla="*/ 28 w 151"/>
              <a:gd name="T55" fmla="*/ 69 h 171"/>
              <a:gd name="T56" fmla="*/ 30 w 151"/>
              <a:gd name="T57" fmla="*/ 63 h 171"/>
              <a:gd name="T58" fmla="*/ 39 w 151"/>
              <a:gd name="T59" fmla="*/ 65 h 171"/>
              <a:gd name="T60" fmla="*/ 47 w 151"/>
              <a:gd name="T61" fmla="*/ 69 h 171"/>
              <a:gd name="T62" fmla="*/ 49 w 151"/>
              <a:gd name="T63" fmla="*/ 65 h 171"/>
              <a:gd name="T64" fmla="*/ 57 w 151"/>
              <a:gd name="T65" fmla="*/ 66 h 171"/>
              <a:gd name="T66" fmla="*/ 87 w 151"/>
              <a:gd name="T67" fmla="*/ 71 h 171"/>
              <a:gd name="T68" fmla="*/ 91 w 151"/>
              <a:gd name="T69" fmla="*/ 72 h 171"/>
              <a:gd name="T70" fmla="*/ 90 w 151"/>
              <a:gd name="T71" fmla="*/ 57 h 171"/>
              <a:gd name="T72" fmla="*/ 69 w 151"/>
              <a:gd name="T73" fmla="*/ 67 h 171"/>
              <a:gd name="T74" fmla="*/ 104 w 151"/>
              <a:gd name="T75" fmla="*/ 59 h 171"/>
              <a:gd name="T76" fmla="*/ 102 w 151"/>
              <a:gd name="T77" fmla="*/ 94 h 171"/>
              <a:gd name="T78" fmla="*/ 112 w 151"/>
              <a:gd name="T79" fmla="*/ 20 h 171"/>
              <a:gd name="T80" fmla="*/ 113 w 151"/>
              <a:gd name="T81" fmla="*/ 18 h 171"/>
              <a:gd name="T82" fmla="*/ 113 w 151"/>
              <a:gd name="T83" fmla="*/ 18 h 171"/>
              <a:gd name="T84" fmla="*/ 88 w 151"/>
              <a:gd name="T85" fmla="*/ 29 h 171"/>
              <a:gd name="T86" fmla="*/ 88 w 151"/>
              <a:gd name="T87" fmla="*/ 29 h 171"/>
              <a:gd name="T88" fmla="*/ 86 w 151"/>
              <a:gd name="T89" fmla="*/ 17 h 171"/>
              <a:gd name="T90" fmla="*/ 91 w 151"/>
              <a:gd name="T91" fmla="*/ 25 h 171"/>
              <a:gd name="T92" fmla="*/ 93 w 151"/>
              <a:gd name="T93" fmla="*/ 22 h 171"/>
              <a:gd name="T94" fmla="*/ 97 w 151"/>
              <a:gd name="T95" fmla="*/ 14 h 171"/>
              <a:gd name="T96" fmla="*/ 92 w 151"/>
              <a:gd name="T97" fmla="*/ 25 h 171"/>
              <a:gd name="T98" fmla="*/ 20 w 151"/>
              <a:gd name="T99" fmla="*/ 110 h 171"/>
              <a:gd name="T100" fmla="*/ 54 w 151"/>
              <a:gd name="T101" fmla="*/ 88 h 171"/>
              <a:gd name="T102" fmla="*/ 58 w 151"/>
              <a:gd name="T103" fmla="*/ 120 h 171"/>
              <a:gd name="T104" fmla="*/ 125 w 151"/>
              <a:gd name="T105" fmla="*/ 4 h 171"/>
              <a:gd name="T106" fmla="*/ 20 w 151"/>
              <a:gd name="T107" fmla="*/ 119 h 171"/>
              <a:gd name="T108" fmla="*/ 43 w 151"/>
              <a:gd name="T109" fmla="*/ 129 h 171"/>
              <a:gd name="T110" fmla="*/ 125 w 151"/>
              <a:gd name="T111" fmla="*/ 134 h 171"/>
              <a:gd name="T112" fmla="*/ 119 w 151"/>
              <a:gd name="T113" fmla="*/ 67 h 171"/>
              <a:gd name="T114" fmla="*/ 121 w 151"/>
              <a:gd name="T115" fmla="*/ 68 h 171"/>
              <a:gd name="T116" fmla="*/ 116 w 151"/>
              <a:gd name="T117" fmla="*/ 66 h 171"/>
              <a:gd name="T118" fmla="*/ 122 w 151"/>
              <a:gd name="T119" fmla="*/ 62 h 171"/>
              <a:gd name="T120" fmla="*/ 106 w 151"/>
              <a:gd name="T121" fmla="*/ 39 h 171"/>
              <a:gd name="T122" fmla="*/ 119 w 151"/>
              <a:gd name="T123" fmla="*/ 46 h 171"/>
              <a:gd name="T124" fmla="*/ 126 w 151"/>
              <a:gd name="T125" fmla="*/ 4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" h="171">
                <a:moveTo>
                  <a:pt x="151" y="92"/>
                </a:moveTo>
                <a:cubicBezTo>
                  <a:pt x="151" y="22"/>
                  <a:pt x="151" y="22"/>
                  <a:pt x="151" y="22"/>
                </a:cubicBezTo>
                <a:cubicBezTo>
                  <a:pt x="144" y="19"/>
                  <a:pt x="130" y="8"/>
                  <a:pt x="129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8"/>
                  <a:pt x="6" y="19"/>
                  <a:pt x="0" y="2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6"/>
                  <a:pt x="0" y="100"/>
                  <a:pt x="1" y="105"/>
                </a:cubicBezTo>
                <a:cubicBezTo>
                  <a:pt x="9" y="137"/>
                  <a:pt x="39" y="165"/>
                  <a:pt x="76" y="171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114" y="164"/>
                  <a:pt x="142" y="139"/>
                  <a:pt x="150" y="109"/>
                </a:cubicBezTo>
                <a:cubicBezTo>
                  <a:pt x="151" y="103"/>
                  <a:pt x="151" y="98"/>
                  <a:pt x="151" y="92"/>
                </a:cubicBezTo>
                <a:close/>
                <a:moveTo>
                  <a:pt x="75" y="94"/>
                </a:moveTo>
                <a:cubicBezTo>
                  <a:pt x="75" y="92"/>
                  <a:pt x="75" y="92"/>
                  <a:pt x="75" y="92"/>
                </a:cubicBezTo>
                <a:cubicBezTo>
                  <a:pt x="75" y="92"/>
                  <a:pt x="74" y="92"/>
                  <a:pt x="74" y="92"/>
                </a:cubicBezTo>
                <a:cubicBezTo>
                  <a:pt x="73" y="93"/>
                  <a:pt x="73" y="93"/>
                  <a:pt x="73" y="93"/>
                </a:cubicBezTo>
                <a:cubicBezTo>
                  <a:pt x="73" y="93"/>
                  <a:pt x="72" y="94"/>
                  <a:pt x="72" y="94"/>
                </a:cubicBezTo>
                <a:cubicBezTo>
                  <a:pt x="72" y="94"/>
                  <a:pt x="72" y="95"/>
                  <a:pt x="71" y="95"/>
                </a:cubicBezTo>
                <a:cubicBezTo>
                  <a:pt x="71" y="95"/>
                  <a:pt x="71" y="95"/>
                  <a:pt x="71" y="95"/>
                </a:cubicBezTo>
                <a:cubicBezTo>
                  <a:pt x="71" y="95"/>
                  <a:pt x="71" y="96"/>
                  <a:pt x="71" y="96"/>
                </a:cubicBezTo>
                <a:cubicBezTo>
                  <a:pt x="70" y="96"/>
                  <a:pt x="70" y="96"/>
                  <a:pt x="70" y="97"/>
                </a:cubicBezTo>
                <a:cubicBezTo>
                  <a:pt x="70" y="97"/>
                  <a:pt x="70" y="97"/>
                  <a:pt x="70" y="97"/>
                </a:cubicBezTo>
                <a:cubicBezTo>
                  <a:pt x="70" y="98"/>
                  <a:pt x="70" y="98"/>
                  <a:pt x="70" y="98"/>
                </a:cubicBezTo>
                <a:cubicBezTo>
                  <a:pt x="70" y="98"/>
                  <a:pt x="70" y="98"/>
                  <a:pt x="70" y="98"/>
                </a:cubicBezTo>
                <a:cubicBezTo>
                  <a:pt x="70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8" y="97"/>
                </a:cubicBezTo>
                <a:cubicBezTo>
                  <a:pt x="68" y="97"/>
                  <a:pt x="68" y="97"/>
                  <a:pt x="68" y="97"/>
                </a:cubicBezTo>
                <a:cubicBezTo>
                  <a:pt x="68" y="97"/>
                  <a:pt x="68" y="97"/>
                  <a:pt x="69" y="97"/>
                </a:cubicBezTo>
                <a:cubicBezTo>
                  <a:pt x="69" y="96"/>
                  <a:pt x="69" y="96"/>
                  <a:pt x="69" y="96"/>
                </a:cubicBezTo>
                <a:cubicBezTo>
                  <a:pt x="69" y="96"/>
                  <a:pt x="69" y="96"/>
                  <a:pt x="69" y="96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0" y="93"/>
                  <a:pt x="71" y="93"/>
                </a:cubicBezTo>
                <a:cubicBezTo>
                  <a:pt x="71" y="93"/>
                  <a:pt x="71" y="93"/>
                  <a:pt x="72" y="92"/>
                </a:cubicBezTo>
                <a:cubicBezTo>
                  <a:pt x="72" y="92"/>
                  <a:pt x="72" y="92"/>
                  <a:pt x="72" y="92"/>
                </a:cubicBezTo>
                <a:cubicBezTo>
                  <a:pt x="72" y="92"/>
                  <a:pt x="72" y="92"/>
                  <a:pt x="73" y="91"/>
                </a:cubicBezTo>
                <a:cubicBezTo>
                  <a:pt x="73" y="91"/>
                  <a:pt x="73" y="91"/>
                  <a:pt x="74" y="91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90"/>
                  <a:pt x="75" y="90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7"/>
                </a:cubicBezTo>
                <a:cubicBezTo>
                  <a:pt x="75" y="87"/>
                  <a:pt x="75" y="87"/>
                  <a:pt x="75" y="87"/>
                </a:cubicBezTo>
                <a:cubicBezTo>
                  <a:pt x="75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7"/>
                  <a:pt x="77" y="87"/>
                  <a:pt x="77" y="88"/>
                </a:cubicBezTo>
                <a:cubicBezTo>
                  <a:pt x="77" y="89"/>
                  <a:pt x="77" y="89"/>
                  <a:pt x="77" y="89"/>
                </a:cubicBezTo>
                <a:cubicBezTo>
                  <a:pt x="77" y="89"/>
                  <a:pt x="77" y="89"/>
                  <a:pt x="77" y="89"/>
                </a:cubicBezTo>
                <a:cubicBezTo>
                  <a:pt x="77" y="90"/>
                  <a:pt x="77" y="90"/>
                  <a:pt x="77" y="90"/>
                </a:cubicBezTo>
                <a:cubicBezTo>
                  <a:pt x="77" y="90"/>
                  <a:pt x="77" y="90"/>
                  <a:pt x="77" y="91"/>
                </a:cubicBezTo>
                <a:cubicBezTo>
                  <a:pt x="77" y="91"/>
                  <a:pt x="77" y="91"/>
                  <a:pt x="77" y="91"/>
                </a:cubicBezTo>
                <a:cubicBezTo>
                  <a:pt x="78" y="91"/>
                  <a:pt x="78" y="91"/>
                  <a:pt x="78" y="91"/>
                </a:cubicBezTo>
                <a:cubicBezTo>
                  <a:pt x="78" y="91"/>
                  <a:pt x="78" y="91"/>
                  <a:pt x="78" y="91"/>
                </a:cubicBezTo>
                <a:cubicBezTo>
                  <a:pt x="78" y="91"/>
                  <a:pt x="79" y="91"/>
                  <a:pt x="79" y="91"/>
                </a:cubicBezTo>
                <a:cubicBezTo>
                  <a:pt x="79" y="91"/>
                  <a:pt x="80" y="91"/>
                  <a:pt x="80" y="92"/>
                </a:cubicBezTo>
                <a:cubicBezTo>
                  <a:pt x="80" y="92"/>
                  <a:pt x="81" y="92"/>
                  <a:pt x="81" y="92"/>
                </a:cubicBezTo>
                <a:cubicBezTo>
                  <a:pt x="81" y="92"/>
                  <a:pt x="81" y="93"/>
                  <a:pt x="81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82" y="94"/>
                  <a:pt x="82" y="94"/>
                  <a:pt x="82" y="94"/>
                </a:cubicBezTo>
                <a:cubicBezTo>
                  <a:pt x="82" y="94"/>
                  <a:pt x="82" y="94"/>
                  <a:pt x="82" y="94"/>
                </a:cubicBezTo>
                <a:cubicBezTo>
                  <a:pt x="83" y="95"/>
                  <a:pt x="83" y="95"/>
                  <a:pt x="83" y="95"/>
                </a:cubicBezTo>
                <a:cubicBezTo>
                  <a:pt x="83" y="95"/>
                  <a:pt x="83" y="95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4" y="96"/>
                  <a:pt x="84" y="96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2" y="96"/>
                  <a:pt x="82" y="96"/>
                  <a:pt x="82" y="96"/>
                </a:cubicBezTo>
                <a:cubicBezTo>
                  <a:pt x="82" y="96"/>
                  <a:pt x="82" y="96"/>
                  <a:pt x="81" y="96"/>
                </a:cubicBezTo>
                <a:cubicBezTo>
                  <a:pt x="81" y="95"/>
                  <a:pt x="81" y="95"/>
                  <a:pt x="81" y="95"/>
                </a:cubicBezTo>
                <a:cubicBezTo>
                  <a:pt x="81" y="95"/>
                  <a:pt x="81" y="95"/>
                  <a:pt x="81" y="95"/>
                </a:cubicBezTo>
                <a:cubicBezTo>
                  <a:pt x="81" y="95"/>
                  <a:pt x="81" y="94"/>
                  <a:pt x="81" y="94"/>
                </a:cubicBezTo>
                <a:cubicBezTo>
                  <a:pt x="80" y="94"/>
                  <a:pt x="80" y="94"/>
                  <a:pt x="80" y="94"/>
                </a:cubicBezTo>
                <a:cubicBezTo>
                  <a:pt x="80" y="94"/>
                  <a:pt x="80" y="93"/>
                  <a:pt x="79" y="93"/>
                </a:cubicBezTo>
                <a:cubicBezTo>
                  <a:pt x="79" y="93"/>
                  <a:pt x="79" y="93"/>
                  <a:pt x="79" y="93"/>
                </a:cubicBezTo>
                <a:cubicBezTo>
                  <a:pt x="79" y="93"/>
                  <a:pt x="79" y="93"/>
                  <a:pt x="79" y="93"/>
                </a:cubicBezTo>
                <a:cubicBezTo>
                  <a:pt x="79" y="92"/>
                  <a:pt x="78" y="92"/>
                  <a:pt x="78" y="92"/>
                </a:cubicBezTo>
                <a:cubicBezTo>
                  <a:pt x="78" y="92"/>
                  <a:pt x="78" y="92"/>
                  <a:pt x="78" y="92"/>
                </a:cubicBezTo>
                <a:cubicBezTo>
                  <a:pt x="78" y="92"/>
                  <a:pt x="77" y="92"/>
                  <a:pt x="77" y="92"/>
                </a:cubicBezTo>
                <a:cubicBezTo>
                  <a:pt x="77" y="94"/>
                  <a:pt x="77" y="94"/>
                  <a:pt x="77" y="94"/>
                </a:cubicBezTo>
                <a:cubicBezTo>
                  <a:pt x="77" y="94"/>
                  <a:pt x="77" y="94"/>
                  <a:pt x="77" y="94"/>
                </a:cubicBezTo>
                <a:cubicBezTo>
                  <a:pt x="78" y="94"/>
                  <a:pt x="78" y="94"/>
                  <a:pt x="78" y="95"/>
                </a:cubicBezTo>
                <a:cubicBezTo>
                  <a:pt x="78" y="95"/>
                  <a:pt x="78" y="95"/>
                  <a:pt x="78" y="95"/>
                </a:cubicBezTo>
                <a:cubicBezTo>
                  <a:pt x="79" y="95"/>
                  <a:pt x="79" y="95"/>
                  <a:pt x="79" y="96"/>
                </a:cubicBezTo>
                <a:cubicBezTo>
                  <a:pt x="79" y="96"/>
                  <a:pt x="79" y="96"/>
                  <a:pt x="79" y="97"/>
                </a:cubicBezTo>
                <a:cubicBezTo>
                  <a:pt x="80" y="97"/>
                  <a:pt x="80" y="97"/>
                  <a:pt x="80" y="98"/>
                </a:cubicBezTo>
                <a:cubicBezTo>
                  <a:pt x="80" y="98"/>
                  <a:pt x="80" y="99"/>
                  <a:pt x="80" y="99"/>
                </a:cubicBezTo>
                <a:cubicBezTo>
                  <a:pt x="79" y="99"/>
                  <a:pt x="79" y="100"/>
                  <a:pt x="79" y="100"/>
                </a:cubicBezTo>
                <a:cubicBezTo>
                  <a:pt x="79" y="100"/>
                  <a:pt x="79" y="101"/>
                  <a:pt x="79" y="101"/>
                </a:cubicBezTo>
                <a:cubicBezTo>
                  <a:pt x="78" y="101"/>
                  <a:pt x="78" y="101"/>
                  <a:pt x="78" y="102"/>
                </a:cubicBezTo>
                <a:cubicBezTo>
                  <a:pt x="78" y="102"/>
                  <a:pt x="78" y="103"/>
                  <a:pt x="78" y="103"/>
                </a:cubicBezTo>
                <a:cubicBezTo>
                  <a:pt x="79" y="103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5"/>
                </a:cubicBezTo>
                <a:cubicBezTo>
                  <a:pt x="79" y="105"/>
                  <a:pt x="80" y="106"/>
                  <a:pt x="80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0" y="106"/>
                  <a:pt x="80" y="107"/>
                  <a:pt x="80" y="107"/>
                </a:cubicBezTo>
                <a:cubicBezTo>
                  <a:pt x="80" y="108"/>
                  <a:pt x="80" y="108"/>
                  <a:pt x="80" y="109"/>
                </a:cubicBezTo>
                <a:cubicBezTo>
                  <a:pt x="80" y="109"/>
                  <a:pt x="80" y="109"/>
                  <a:pt x="80" y="109"/>
                </a:cubicBezTo>
                <a:cubicBezTo>
                  <a:pt x="81" y="109"/>
                  <a:pt x="81" y="110"/>
                  <a:pt x="81" y="110"/>
                </a:cubicBezTo>
                <a:cubicBezTo>
                  <a:pt x="81" y="111"/>
                  <a:pt x="81" y="111"/>
                  <a:pt x="81" y="112"/>
                </a:cubicBezTo>
                <a:cubicBezTo>
                  <a:pt x="81" y="112"/>
                  <a:pt x="81" y="112"/>
                  <a:pt x="81" y="112"/>
                </a:cubicBezTo>
                <a:cubicBezTo>
                  <a:pt x="81" y="112"/>
                  <a:pt x="81" y="113"/>
                  <a:pt x="81" y="113"/>
                </a:cubicBezTo>
                <a:cubicBezTo>
                  <a:pt x="81" y="113"/>
                  <a:pt x="81" y="113"/>
                  <a:pt x="81" y="113"/>
                </a:cubicBezTo>
                <a:cubicBezTo>
                  <a:pt x="81" y="113"/>
                  <a:pt x="81" y="114"/>
                  <a:pt x="81" y="114"/>
                </a:cubicBezTo>
                <a:cubicBezTo>
                  <a:pt x="81" y="114"/>
                  <a:pt x="81" y="114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4"/>
                  <a:pt x="80" y="114"/>
                  <a:pt x="79" y="114"/>
                </a:cubicBezTo>
                <a:cubicBezTo>
                  <a:pt x="79" y="114"/>
                  <a:pt x="79" y="114"/>
                  <a:pt x="79" y="113"/>
                </a:cubicBezTo>
                <a:cubicBezTo>
                  <a:pt x="79" y="113"/>
                  <a:pt x="79" y="113"/>
                  <a:pt x="79" y="113"/>
                </a:cubicBezTo>
                <a:cubicBezTo>
                  <a:pt x="79" y="113"/>
                  <a:pt x="79" y="113"/>
                  <a:pt x="79" y="112"/>
                </a:cubicBezTo>
                <a:cubicBezTo>
                  <a:pt x="79" y="112"/>
                  <a:pt x="79" y="112"/>
                  <a:pt x="79" y="112"/>
                </a:cubicBezTo>
                <a:cubicBezTo>
                  <a:pt x="79" y="112"/>
                  <a:pt x="79" y="111"/>
                  <a:pt x="79" y="110"/>
                </a:cubicBezTo>
                <a:cubicBezTo>
                  <a:pt x="79" y="110"/>
                  <a:pt x="79" y="109"/>
                  <a:pt x="79" y="109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8" y="107"/>
                  <a:pt x="78" y="107"/>
                  <a:pt x="78" y="107"/>
                </a:cubicBezTo>
                <a:cubicBezTo>
                  <a:pt x="78" y="107"/>
                  <a:pt x="78" y="106"/>
                  <a:pt x="78" y="106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78" y="106"/>
                  <a:pt x="78" y="105"/>
                  <a:pt x="78" y="105"/>
                </a:cubicBezTo>
                <a:cubicBezTo>
                  <a:pt x="78" y="105"/>
                  <a:pt x="78" y="105"/>
                  <a:pt x="77" y="104"/>
                </a:cubicBezTo>
                <a:cubicBezTo>
                  <a:pt x="77" y="104"/>
                  <a:pt x="77" y="104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6" y="103"/>
                  <a:pt x="75" y="103"/>
                  <a:pt x="75" y="103"/>
                </a:cubicBezTo>
                <a:cubicBezTo>
                  <a:pt x="75" y="104"/>
                  <a:pt x="75" y="104"/>
                  <a:pt x="75" y="104"/>
                </a:cubicBezTo>
                <a:cubicBezTo>
                  <a:pt x="74" y="104"/>
                  <a:pt x="74" y="104"/>
                  <a:pt x="74" y="105"/>
                </a:cubicBezTo>
                <a:cubicBezTo>
                  <a:pt x="74" y="105"/>
                  <a:pt x="74" y="105"/>
                  <a:pt x="74" y="106"/>
                </a:cubicBezTo>
                <a:cubicBezTo>
                  <a:pt x="74" y="106"/>
                  <a:pt x="74" y="106"/>
                  <a:pt x="73" y="107"/>
                </a:cubicBezTo>
                <a:cubicBezTo>
                  <a:pt x="73" y="107"/>
                  <a:pt x="73" y="107"/>
                  <a:pt x="73" y="108"/>
                </a:cubicBezTo>
                <a:cubicBezTo>
                  <a:pt x="73" y="108"/>
                  <a:pt x="73" y="108"/>
                  <a:pt x="73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3" y="110"/>
                  <a:pt x="73" y="110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3" y="113"/>
                  <a:pt x="73" y="113"/>
                  <a:pt x="73" y="113"/>
                </a:cubicBezTo>
                <a:cubicBezTo>
                  <a:pt x="73" y="113"/>
                  <a:pt x="73" y="113"/>
                  <a:pt x="73" y="113"/>
                </a:cubicBezTo>
                <a:cubicBezTo>
                  <a:pt x="73" y="114"/>
                  <a:pt x="73" y="114"/>
                  <a:pt x="73" y="114"/>
                </a:cubicBezTo>
                <a:cubicBezTo>
                  <a:pt x="73" y="114"/>
                  <a:pt x="73" y="114"/>
                  <a:pt x="73" y="114"/>
                </a:cubicBezTo>
                <a:cubicBezTo>
                  <a:pt x="73" y="114"/>
                  <a:pt x="73" y="115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1" y="115"/>
                  <a:pt x="71" y="115"/>
                  <a:pt x="71" y="114"/>
                </a:cubicBezTo>
                <a:cubicBezTo>
                  <a:pt x="71" y="114"/>
                  <a:pt x="71" y="114"/>
                  <a:pt x="71" y="114"/>
                </a:cubicBezTo>
                <a:cubicBezTo>
                  <a:pt x="71" y="114"/>
                  <a:pt x="71" y="113"/>
                  <a:pt x="71" y="113"/>
                </a:cubicBezTo>
                <a:cubicBezTo>
                  <a:pt x="71" y="112"/>
                  <a:pt x="71" y="111"/>
                  <a:pt x="71" y="110"/>
                </a:cubicBezTo>
                <a:cubicBezTo>
                  <a:pt x="71" y="110"/>
                  <a:pt x="71" y="109"/>
                  <a:pt x="71" y="109"/>
                </a:cubicBezTo>
                <a:cubicBezTo>
                  <a:pt x="71" y="108"/>
                  <a:pt x="72" y="107"/>
                  <a:pt x="72" y="107"/>
                </a:cubicBezTo>
                <a:cubicBezTo>
                  <a:pt x="72" y="106"/>
                  <a:pt x="72" y="106"/>
                  <a:pt x="72" y="105"/>
                </a:cubicBezTo>
                <a:cubicBezTo>
                  <a:pt x="72" y="105"/>
                  <a:pt x="73" y="104"/>
                  <a:pt x="73" y="104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3" y="104"/>
                  <a:pt x="73" y="103"/>
                  <a:pt x="73" y="103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4" y="102"/>
                  <a:pt x="74" y="102"/>
                  <a:pt x="74" y="101"/>
                </a:cubicBezTo>
                <a:cubicBezTo>
                  <a:pt x="74" y="101"/>
                  <a:pt x="74" y="101"/>
                  <a:pt x="73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1"/>
                  <a:pt x="73" y="100"/>
                  <a:pt x="73" y="100"/>
                </a:cubicBezTo>
                <a:cubicBezTo>
                  <a:pt x="72" y="100"/>
                  <a:pt x="72" y="100"/>
                  <a:pt x="72" y="99"/>
                </a:cubicBezTo>
                <a:cubicBezTo>
                  <a:pt x="72" y="99"/>
                  <a:pt x="72" y="99"/>
                  <a:pt x="72" y="98"/>
                </a:cubicBezTo>
                <a:cubicBezTo>
                  <a:pt x="72" y="98"/>
                  <a:pt x="72" y="98"/>
                  <a:pt x="72" y="98"/>
                </a:cubicBezTo>
                <a:cubicBezTo>
                  <a:pt x="72" y="98"/>
                  <a:pt x="72" y="97"/>
                  <a:pt x="72" y="97"/>
                </a:cubicBezTo>
                <a:cubicBezTo>
                  <a:pt x="72" y="97"/>
                  <a:pt x="73" y="96"/>
                  <a:pt x="73" y="96"/>
                </a:cubicBezTo>
                <a:cubicBezTo>
                  <a:pt x="73" y="96"/>
                  <a:pt x="73" y="95"/>
                  <a:pt x="74" y="95"/>
                </a:cubicBezTo>
                <a:cubicBezTo>
                  <a:pt x="74" y="95"/>
                  <a:pt x="75" y="94"/>
                  <a:pt x="75" y="94"/>
                </a:cubicBezTo>
                <a:close/>
                <a:moveTo>
                  <a:pt x="76" y="101"/>
                </a:moveTo>
                <a:cubicBezTo>
                  <a:pt x="75" y="100"/>
                  <a:pt x="75" y="100"/>
                  <a:pt x="75" y="100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75" y="100"/>
                  <a:pt x="75" y="100"/>
                  <a:pt x="74" y="100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74" y="100"/>
                  <a:pt x="74" y="100"/>
                  <a:pt x="74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74" y="98"/>
                  <a:pt x="74" y="98"/>
                  <a:pt x="74" y="98"/>
                </a:cubicBezTo>
                <a:cubicBezTo>
                  <a:pt x="74" y="98"/>
                  <a:pt x="74" y="98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6"/>
                </a:cubicBezTo>
                <a:cubicBezTo>
                  <a:pt x="75" y="96"/>
                  <a:pt x="75" y="96"/>
                  <a:pt x="75" y="96"/>
                </a:cubicBezTo>
                <a:cubicBezTo>
                  <a:pt x="75" y="96"/>
                  <a:pt x="75" y="96"/>
                  <a:pt x="75" y="96"/>
                </a:cubicBezTo>
                <a:cubicBezTo>
                  <a:pt x="75" y="96"/>
                  <a:pt x="75" y="96"/>
                  <a:pt x="76" y="96"/>
                </a:cubicBezTo>
                <a:cubicBezTo>
                  <a:pt x="76" y="95"/>
                  <a:pt x="76" y="95"/>
                  <a:pt x="76" y="95"/>
                </a:cubicBezTo>
                <a:cubicBezTo>
                  <a:pt x="76" y="95"/>
                  <a:pt x="76" y="95"/>
                  <a:pt x="76" y="95"/>
                </a:cubicBezTo>
                <a:cubicBezTo>
                  <a:pt x="76" y="95"/>
                  <a:pt x="76" y="95"/>
                  <a:pt x="76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8" y="96"/>
                  <a:pt x="78" y="97"/>
                  <a:pt x="78" y="97"/>
                </a:cubicBezTo>
                <a:cubicBezTo>
                  <a:pt x="78" y="97"/>
                  <a:pt x="78" y="97"/>
                  <a:pt x="78" y="97"/>
                </a:cubicBezTo>
                <a:cubicBezTo>
                  <a:pt x="78" y="97"/>
                  <a:pt x="78" y="97"/>
                  <a:pt x="78" y="97"/>
                </a:cubicBezTo>
                <a:cubicBezTo>
                  <a:pt x="78" y="97"/>
                  <a:pt x="78" y="98"/>
                  <a:pt x="78" y="98"/>
                </a:cubicBezTo>
                <a:cubicBezTo>
                  <a:pt x="78" y="98"/>
                  <a:pt x="78" y="98"/>
                  <a:pt x="78" y="98"/>
                </a:cubicBezTo>
                <a:cubicBezTo>
                  <a:pt x="78" y="98"/>
                  <a:pt x="78" y="99"/>
                  <a:pt x="78" y="99"/>
                </a:cubicBezTo>
                <a:cubicBezTo>
                  <a:pt x="78" y="99"/>
                  <a:pt x="78" y="99"/>
                  <a:pt x="78" y="99"/>
                </a:cubicBezTo>
                <a:cubicBezTo>
                  <a:pt x="78" y="100"/>
                  <a:pt x="77" y="100"/>
                  <a:pt x="77" y="100"/>
                </a:cubicBezTo>
                <a:cubicBezTo>
                  <a:pt x="77" y="100"/>
                  <a:pt x="77" y="100"/>
                  <a:pt x="77" y="100"/>
                </a:cubicBezTo>
                <a:cubicBezTo>
                  <a:pt x="77" y="100"/>
                  <a:pt x="77" y="100"/>
                  <a:pt x="77" y="101"/>
                </a:cubicBezTo>
                <a:cubicBezTo>
                  <a:pt x="77" y="101"/>
                  <a:pt x="77" y="101"/>
                  <a:pt x="77" y="101"/>
                </a:cubicBezTo>
                <a:cubicBezTo>
                  <a:pt x="76" y="101"/>
                  <a:pt x="76" y="101"/>
                  <a:pt x="76" y="101"/>
                </a:cubicBezTo>
                <a:close/>
                <a:moveTo>
                  <a:pt x="75" y="127"/>
                </a:moveTo>
                <a:cubicBezTo>
                  <a:pt x="75" y="127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3" y="128"/>
                  <a:pt x="73" y="128"/>
                </a:cubicBezTo>
                <a:cubicBezTo>
                  <a:pt x="73" y="129"/>
                  <a:pt x="72" y="129"/>
                  <a:pt x="72" y="129"/>
                </a:cubicBezTo>
                <a:cubicBezTo>
                  <a:pt x="72" y="130"/>
                  <a:pt x="72" y="130"/>
                  <a:pt x="71" y="130"/>
                </a:cubicBezTo>
                <a:cubicBezTo>
                  <a:pt x="71" y="131"/>
                  <a:pt x="71" y="131"/>
                  <a:pt x="71" y="132"/>
                </a:cubicBezTo>
                <a:cubicBezTo>
                  <a:pt x="71" y="132"/>
                  <a:pt x="71" y="132"/>
                  <a:pt x="71" y="132"/>
                </a:cubicBezTo>
                <a:cubicBezTo>
                  <a:pt x="71" y="132"/>
                  <a:pt x="71" y="132"/>
                  <a:pt x="71" y="132"/>
                </a:cubicBezTo>
                <a:cubicBezTo>
                  <a:pt x="71" y="133"/>
                  <a:pt x="71" y="133"/>
                  <a:pt x="70" y="133"/>
                </a:cubicBezTo>
                <a:cubicBezTo>
                  <a:pt x="70" y="134"/>
                  <a:pt x="70" y="134"/>
                  <a:pt x="70" y="135"/>
                </a:cubicBezTo>
                <a:cubicBezTo>
                  <a:pt x="70" y="135"/>
                  <a:pt x="70" y="135"/>
                  <a:pt x="70" y="135"/>
                </a:cubicBezTo>
                <a:cubicBezTo>
                  <a:pt x="70" y="135"/>
                  <a:pt x="70" y="135"/>
                  <a:pt x="70" y="136"/>
                </a:cubicBezTo>
                <a:cubicBezTo>
                  <a:pt x="70" y="136"/>
                  <a:pt x="70" y="136"/>
                  <a:pt x="70" y="136"/>
                </a:cubicBezTo>
                <a:cubicBezTo>
                  <a:pt x="70" y="136"/>
                  <a:pt x="70" y="136"/>
                  <a:pt x="70" y="136"/>
                </a:cubicBezTo>
                <a:cubicBezTo>
                  <a:pt x="70" y="137"/>
                  <a:pt x="70" y="137"/>
                  <a:pt x="70" y="137"/>
                </a:cubicBezTo>
                <a:cubicBezTo>
                  <a:pt x="70" y="137"/>
                  <a:pt x="70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6"/>
                  <a:pt x="69" y="136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69" y="136"/>
                  <a:pt x="69" y="136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69" y="134"/>
                  <a:pt x="69" y="133"/>
                  <a:pt x="69" y="133"/>
                </a:cubicBezTo>
                <a:cubicBezTo>
                  <a:pt x="69" y="132"/>
                  <a:pt x="69" y="132"/>
                  <a:pt x="69" y="131"/>
                </a:cubicBezTo>
                <a:cubicBezTo>
                  <a:pt x="70" y="131"/>
                  <a:pt x="70" y="130"/>
                  <a:pt x="70" y="130"/>
                </a:cubicBezTo>
                <a:cubicBezTo>
                  <a:pt x="70" y="129"/>
                  <a:pt x="70" y="129"/>
                  <a:pt x="71" y="128"/>
                </a:cubicBezTo>
                <a:cubicBezTo>
                  <a:pt x="71" y="128"/>
                  <a:pt x="71" y="128"/>
                  <a:pt x="72" y="127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7"/>
                  <a:pt x="72" y="127"/>
                  <a:pt x="73" y="127"/>
                </a:cubicBezTo>
                <a:cubicBezTo>
                  <a:pt x="73" y="127"/>
                  <a:pt x="73" y="127"/>
                  <a:pt x="73" y="127"/>
                </a:cubicBezTo>
                <a:cubicBezTo>
                  <a:pt x="73" y="126"/>
                  <a:pt x="73" y="126"/>
                  <a:pt x="74" y="126"/>
                </a:cubicBezTo>
                <a:cubicBezTo>
                  <a:pt x="74" y="126"/>
                  <a:pt x="75" y="126"/>
                  <a:pt x="75" y="126"/>
                </a:cubicBezTo>
                <a:cubicBezTo>
                  <a:pt x="75" y="125"/>
                  <a:pt x="75" y="125"/>
                  <a:pt x="75" y="125"/>
                </a:cubicBezTo>
                <a:cubicBezTo>
                  <a:pt x="75" y="125"/>
                  <a:pt x="75" y="125"/>
                  <a:pt x="75" y="125"/>
                </a:cubicBezTo>
                <a:cubicBezTo>
                  <a:pt x="75" y="124"/>
                  <a:pt x="75" y="124"/>
                  <a:pt x="75" y="124"/>
                </a:cubicBezTo>
                <a:cubicBezTo>
                  <a:pt x="75" y="123"/>
                  <a:pt x="75" y="123"/>
                  <a:pt x="75" y="123"/>
                </a:cubicBezTo>
                <a:cubicBezTo>
                  <a:pt x="75" y="123"/>
                  <a:pt x="75" y="123"/>
                  <a:pt x="75" y="123"/>
                </a:cubicBezTo>
                <a:cubicBezTo>
                  <a:pt x="75" y="122"/>
                  <a:pt x="75" y="122"/>
                  <a:pt x="75" y="121"/>
                </a:cubicBezTo>
                <a:cubicBezTo>
                  <a:pt x="75" y="121"/>
                  <a:pt x="75" y="121"/>
                  <a:pt x="7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7" y="120"/>
                  <a:pt x="77" y="120"/>
                </a:cubicBezTo>
                <a:cubicBezTo>
                  <a:pt x="77" y="120"/>
                  <a:pt x="77" y="120"/>
                  <a:pt x="77" y="120"/>
                </a:cubicBezTo>
                <a:cubicBezTo>
                  <a:pt x="77" y="120"/>
                  <a:pt x="77" y="120"/>
                  <a:pt x="77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6"/>
                  <a:pt x="77" y="126"/>
                  <a:pt x="77" y="126"/>
                </a:cubicBezTo>
                <a:cubicBezTo>
                  <a:pt x="78" y="126"/>
                  <a:pt x="78" y="126"/>
                  <a:pt x="79" y="126"/>
                </a:cubicBezTo>
                <a:cubicBezTo>
                  <a:pt x="80" y="127"/>
                  <a:pt x="80" y="127"/>
                  <a:pt x="81" y="127"/>
                </a:cubicBezTo>
                <a:cubicBezTo>
                  <a:pt x="81" y="127"/>
                  <a:pt x="81" y="127"/>
                  <a:pt x="81" y="127"/>
                </a:cubicBezTo>
                <a:cubicBezTo>
                  <a:pt x="81" y="128"/>
                  <a:pt x="82" y="128"/>
                  <a:pt x="82" y="129"/>
                </a:cubicBezTo>
                <a:cubicBezTo>
                  <a:pt x="82" y="130"/>
                  <a:pt x="83" y="130"/>
                  <a:pt x="83" y="131"/>
                </a:cubicBezTo>
                <a:cubicBezTo>
                  <a:pt x="83" y="132"/>
                  <a:pt x="83" y="133"/>
                  <a:pt x="83" y="133"/>
                </a:cubicBezTo>
                <a:cubicBezTo>
                  <a:pt x="84" y="134"/>
                  <a:pt x="84" y="134"/>
                  <a:pt x="84" y="135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84" y="136"/>
                  <a:pt x="84" y="136"/>
                  <a:pt x="84" y="137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3" y="137"/>
                  <a:pt x="83" y="138"/>
                  <a:pt x="83" y="138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3" y="138"/>
                  <a:pt x="83" y="137"/>
                  <a:pt x="83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2" y="137"/>
                  <a:pt x="82" y="137"/>
                  <a:pt x="82" y="137"/>
                </a:cubicBezTo>
                <a:cubicBezTo>
                  <a:pt x="82" y="137"/>
                  <a:pt x="82" y="136"/>
                  <a:pt x="82" y="136"/>
                </a:cubicBezTo>
                <a:cubicBezTo>
                  <a:pt x="82" y="136"/>
                  <a:pt x="82" y="136"/>
                  <a:pt x="82" y="136"/>
                </a:cubicBezTo>
                <a:cubicBezTo>
                  <a:pt x="82" y="135"/>
                  <a:pt x="82" y="135"/>
                  <a:pt x="82" y="135"/>
                </a:cubicBezTo>
                <a:cubicBezTo>
                  <a:pt x="82" y="134"/>
                  <a:pt x="82" y="134"/>
                  <a:pt x="82" y="133"/>
                </a:cubicBezTo>
                <a:cubicBezTo>
                  <a:pt x="82" y="133"/>
                  <a:pt x="82" y="133"/>
                  <a:pt x="82" y="133"/>
                </a:cubicBezTo>
                <a:cubicBezTo>
                  <a:pt x="82" y="132"/>
                  <a:pt x="82" y="132"/>
                  <a:pt x="81" y="131"/>
                </a:cubicBezTo>
                <a:cubicBezTo>
                  <a:pt x="81" y="131"/>
                  <a:pt x="81" y="130"/>
                  <a:pt x="81" y="130"/>
                </a:cubicBezTo>
                <a:cubicBezTo>
                  <a:pt x="81" y="129"/>
                  <a:pt x="80" y="129"/>
                  <a:pt x="80" y="129"/>
                </a:cubicBezTo>
                <a:cubicBezTo>
                  <a:pt x="80" y="128"/>
                  <a:pt x="80" y="128"/>
                  <a:pt x="79" y="128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79" y="128"/>
                  <a:pt x="79" y="128"/>
                  <a:pt x="78" y="128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7" y="127"/>
                  <a:pt x="77" y="127"/>
                  <a:pt x="77" y="127"/>
                </a:cubicBezTo>
                <a:cubicBezTo>
                  <a:pt x="77" y="127"/>
                  <a:pt x="77" y="128"/>
                  <a:pt x="77" y="128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77" y="130"/>
                  <a:pt x="77" y="130"/>
                  <a:pt x="77" y="131"/>
                </a:cubicBezTo>
                <a:cubicBezTo>
                  <a:pt x="77" y="131"/>
                  <a:pt x="77" y="131"/>
                  <a:pt x="77" y="131"/>
                </a:cubicBezTo>
                <a:cubicBezTo>
                  <a:pt x="77" y="132"/>
                  <a:pt x="77" y="132"/>
                  <a:pt x="77" y="133"/>
                </a:cubicBezTo>
                <a:cubicBezTo>
                  <a:pt x="77" y="133"/>
                  <a:pt x="77" y="133"/>
                  <a:pt x="77" y="134"/>
                </a:cubicBezTo>
                <a:cubicBezTo>
                  <a:pt x="77" y="134"/>
                  <a:pt x="77" y="134"/>
                  <a:pt x="77" y="134"/>
                </a:cubicBezTo>
                <a:cubicBezTo>
                  <a:pt x="77" y="134"/>
                  <a:pt x="77" y="134"/>
                  <a:pt x="77" y="135"/>
                </a:cubicBezTo>
                <a:cubicBezTo>
                  <a:pt x="77" y="135"/>
                  <a:pt x="78" y="136"/>
                  <a:pt x="78" y="136"/>
                </a:cubicBezTo>
                <a:cubicBezTo>
                  <a:pt x="78" y="136"/>
                  <a:pt x="78" y="136"/>
                  <a:pt x="78" y="136"/>
                </a:cubicBezTo>
                <a:cubicBezTo>
                  <a:pt x="78" y="137"/>
                  <a:pt x="78" y="137"/>
                  <a:pt x="78" y="138"/>
                </a:cubicBezTo>
                <a:cubicBezTo>
                  <a:pt x="78" y="138"/>
                  <a:pt x="79" y="139"/>
                  <a:pt x="79" y="139"/>
                </a:cubicBezTo>
                <a:cubicBezTo>
                  <a:pt x="79" y="140"/>
                  <a:pt x="79" y="140"/>
                  <a:pt x="79" y="141"/>
                </a:cubicBezTo>
                <a:cubicBezTo>
                  <a:pt x="80" y="141"/>
                  <a:pt x="80" y="142"/>
                  <a:pt x="80" y="142"/>
                </a:cubicBezTo>
                <a:cubicBezTo>
                  <a:pt x="80" y="142"/>
                  <a:pt x="80" y="142"/>
                  <a:pt x="80" y="142"/>
                </a:cubicBezTo>
                <a:cubicBezTo>
                  <a:pt x="80" y="142"/>
                  <a:pt x="80" y="143"/>
                  <a:pt x="81" y="143"/>
                </a:cubicBezTo>
                <a:cubicBezTo>
                  <a:pt x="81" y="143"/>
                  <a:pt x="81" y="143"/>
                  <a:pt x="81" y="143"/>
                </a:cubicBezTo>
                <a:cubicBezTo>
                  <a:pt x="81" y="143"/>
                  <a:pt x="81" y="143"/>
                  <a:pt x="81" y="143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1" y="144"/>
                  <a:pt x="82" y="144"/>
                  <a:pt x="82" y="145"/>
                </a:cubicBezTo>
                <a:cubicBezTo>
                  <a:pt x="82" y="145"/>
                  <a:pt x="82" y="145"/>
                  <a:pt x="82" y="145"/>
                </a:cubicBezTo>
                <a:cubicBezTo>
                  <a:pt x="82" y="146"/>
                  <a:pt x="82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1" y="147"/>
                  <a:pt x="81" y="146"/>
                </a:cubicBezTo>
                <a:cubicBezTo>
                  <a:pt x="81" y="146"/>
                  <a:pt x="81" y="146"/>
                  <a:pt x="81" y="146"/>
                </a:cubicBezTo>
                <a:cubicBezTo>
                  <a:pt x="81" y="146"/>
                  <a:pt x="80" y="145"/>
                  <a:pt x="80" y="145"/>
                </a:cubicBezTo>
                <a:cubicBezTo>
                  <a:pt x="80" y="145"/>
                  <a:pt x="80" y="145"/>
                  <a:pt x="80" y="145"/>
                </a:cubicBezTo>
                <a:cubicBezTo>
                  <a:pt x="79" y="144"/>
                  <a:pt x="79" y="143"/>
                  <a:pt x="79" y="143"/>
                </a:cubicBezTo>
                <a:cubicBezTo>
                  <a:pt x="78" y="142"/>
                  <a:pt x="78" y="141"/>
                  <a:pt x="78" y="140"/>
                </a:cubicBezTo>
                <a:cubicBezTo>
                  <a:pt x="77" y="140"/>
                  <a:pt x="77" y="139"/>
                  <a:pt x="77" y="139"/>
                </a:cubicBezTo>
                <a:cubicBezTo>
                  <a:pt x="77" y="138"/>
                  <a:pt x="76" y="138"/>
                  <a:pt x="76" y="137"/>
                </a:cubicBezTo>
                <a:cubicBezTo>
                  <a:pt x="76" y="136"/>
                  <a:pt x="76" y="136"/>
                  <a:pt x="76" y="136"/>
                </a:cubicBezTo>
                <a:cubicBezTo>
                  <a:pt x="76" y="137"/>
                  <a:pt x="76" y="137"/>
                  <a:pt x="76" y="138"/>
                </a:cubicBezTo>
                <a:cubicBezTo>
                  <a:pt x="76" y="138"/>
                  <a:pt x="75" y="139"/>
                  <a:pt x="75" y="139"/>
                </a:cubicBezTo>
                <a:cubicBezTo>
                  <a:pt x="75" y="139"/>
                  <a:pt x="75" y="139"/>
                  <a:pt x="75" y="139"/>
                </a:cubicBezTo>
                <a:cubicBezTo>
                  <a:pt x="75" y="139"/>
                  <a:pt x="75" y="139"/>
                  <a:pt x="75" y="140"/>
                </a:cubicBezTo>
                <a:cubicBezTo>
                  <a:pt x="75" y="140"/>
                  <a:pt x="75" y="141"/>
                  <a:pt x="74" y="141"/>
                </a:cubicBezTo>
                <a:cubicBezTo>
                  <a:pt x="74" y="141"/>
                  <a:pt x="74" y="142"/>
                  <a:pt x="74" y="142"/>
                </a:cubicBezTo>
                <a:cubicBezTo>
                  <a:pt x="74" y="142"/>
                  <a:pt x="73" y="143"/>
                  <a:pt x="73" y="143"/>
                </a:cubicBezTo>
                <a:cubicBezTo>
                  <a:pt x="73" y="143"/>
                  <a:pt x="73" y="143"/>
                  <a:pt x="73" y="143"/>
                </a:cubicBezTo>
                <a:cubicBezTo>
                  <a:pt x="73" y="143"/>
                  <a:pt x="73" y="144"/>
                  <a:pt x="73" y="144"/>
                </a:cubicBezTo>
                <a:cubicBezTo>
                  <a:pt x="73" y="144"/>
                  <a:pt x="72" y="144"/>
                  <a:pt x="72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1" y="146"/>
                  <a:pt x="71" y="146"/>
                  <a:pt x="71" y="146"/>
                </a:cubicBezTo>
                <a:cubicBezTo>
                  <a:pt x="71" y="146"/>
                  <a:pt x="71" y="146"/>
                  <a:pt x="71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70" y="145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0" y="145"/>
                  <a:pt x="70" y="144"/>
                  <a:pt x="71" y="144"/>
                </a:cubicBezTo>
                <a:cubicBezTo>
                  <a:pt x="71" y="144"/>
                  <a:pt x="71" y="144"/>
                  <a:pt x="71" y="143"/>
                </a:cubicBezTo>
                <a:cubicBezTo>
                  <a:pt x="71" y="143"/>
                  <a:pt x="71" y="143"/>
                  <a:pt x="71" y="143"/>
                </a:cubicBezTo>
                <a:cubicBezTo>
                  <a:pt x="72" y="143"/>
                  <a:pt x="72" y="142"/>
                  <a:pt x="72" y="142"/>
                </a:cubicBezTo>
                <a:cubicBezTo>
                  <a:pt x="72" y="142"/>
                  <a:pt x="72" y="141"/>
                  <a:pt x="73" y="141"/>
                </a:cubicBezTo>
                <a:cubicBezTo>
                  <a:pt x="73" y="141"/>
                  <a:pt x="73" y="140"/>
                  <a:pt x="73" y="140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73" y="139"/>
                  <a:pt x="74" y="139"/>
                  <a:pt x="74" y="139"/>
                </a:cubicBezTo>
                <a:cubicBezTo>
                  <a:pt x="74" y="139"/>
                  <a:pt x="74" y="139"/>
                  <a:pt x="74" y="139"/>
                </a:cubicBezTo>
                <a:cubicBezTo>
                  <a:pt x="74" y="138"/>
                  <a:pt x="74" y="138"/>
                  <a:pt x="74" y="137"/>
                </a:cubicBezTo>
                <a:cubicBezTo>
                  <a:pt x="74" y="137"/>
                  <a:pt x="75" y="137"/>
                  <a:pt x="75" y="136"/>
                </a:cubicBezTo>
                <a:cubicBezTo>
                  <a:pt x="75" y="136"/>
                  <a:pt x="75" y="135"/>
                  <a:pt x="75" y="135"/>
                </a:cubicBezTo>
                <a:cubicBezTo>
                  <a:pt x="75" y="135"/>
                  <a:pt x="75" y="134"/>
                  <a:pt x="75" y="134"/>
                </a:cubicBezTo>
                <a:cubicBezTo>
                  <a:pt x="75" y="134"/>
                  <a:pt x="75" y="134"/>
                  <a:pt x="75" y="134"/>
                </a:cubicBezTo>
                <a:cubicBezTo>
                  <a:pt x="75" y="133"/>
                  <a:pt x="75" y="133"/>
                  <a:pt x="75" y="132"/>
                </a:cubicBezTo>
                <a:cubicBezTo>
                  <a:pt x="75" y="132"/>
                  <a:pt x="75" y="131"/>
                  <a:pt x="75" y="131"/>
                </a:cubicBezTo>
                <a:cubicBezTo>
                  <a:pt x="75" y="131"/>
                  <a:pt x="75" y="131"/>
                  <a:pt x="75" y="131"/>
                </a:cubicBezTo>
                <a:cubicBezTo>
                  <a:pt x="75" y="130"/>
                  <a:pt x="75" y="130"/>
                  <a:pt x="75" y="129"/>
                </a:cubicBezTo>
                <a:cubicBezTo>
                  <a:pt x="75" y="129"/>
                  <a:pt x="75" y="128"/>
                  <a:pt x="75" y="128"/>
                </a:cubicBezTo>
                <a:cubicBezTo>
                  <a:pt x="75" y="127"/>
                  <a:pt x="75" y="127"/>
                  <a:pt x="75" y="127"/>
                </a:cubicBezTo>
                <a:close/>
                <a:moveTo>
                  <a:pt x="107" y="13"/>
                </a:move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6" y="12"/>
                  <a:pt x="106" y="12"/>
                </a:cubicBezTo>
                <a:cubicBezTo>
                  <a:pt x="106" y="12"/>
                  <a:pt x="106" y="12"/>
                  <a:pt x="106" y="12"/>
                </a:cubicBezTo>
                <a:cubicBezTo>
                  <a:pt x="106" y="12"/>
                  <a:pt x="106" y="12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8" y="11"/>
                  <a:pt x="108" y="11"/>
                  <a:pt x="108" y="11"/>
                </a:cubicBezTo>
                <a:cubicBezTo>
                  <a:pt x="108" y="11"/>
                  <a:pt x="108" y="12"/>
                  <a:pt x="108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2"/>
                  <a:pt x="109" y="12"/>
                  <a:pt x="109" y="12"/>
                </a:cubicBezTo>
                <a:cubicBezTo>
                  <a:pt x="109" y="12"/>
                  <a:pt x="109" y="12"/>
                  <a:pt x="109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10" y="12"/>
                  <a:pt x="111" y="12"/>
                  <a:pt x="111" y="12"/>
                </a:cubicBezTo>
                <a:cubicBezTo>
                  <a:pt x="111" y="12"/>
                  <a:pt x="112" y="12"/>
                  <a:pt x="112" y="12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12"/>
                  <a:pt x="112" y="11"/>
                  <a:pt x="112" y="11"/>
                </a:cubicBezTo>
                <a:cubicBezTo>
                  <a:pt x="112" y="11"/>
                  <a:pt x="112" y="11"/>
                  <a:pt x="112" y="11"/>
                </a:cubicBezTo>
                <a:cubicBezTo>
                  <a:pt x="112" y="11"/>
                  <a:pt x="112" y="11"/>
                  <a:pt x="112" y="11"/>
                </a:cubicBezTo>
                <a:cubicBezTo>
                  <a:pt x="113" y="11"/>
                  <a:pt x="113" y="11"/>
                  <a:pt x="113" y="11"/>
                </a:cubicBezTo>
                <a:cubicBezTo>
                  <a:pt x="113" y="11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4" y="10"/>
                </a:cubicBezTo>
                <a:cubicBezTo>
                  <a:pt x="114" y="10"/>
                  <a:pt x="114" y="10"/>
                  <a:pt x="114" y="11"/>
                </a:cubicBezTo>
                <a:cubicBezTo>
                  <a:pt x="114" y="11"/>
                  <a:pt x="114" y="11"/>
                  <a:pt x="114" y="11"/>
                </a:cubicBezTo>
                <a:cubicBezTo>
                  <a:pt x="114" y="11"/>
                  <a:pt x="114" y="11"/>
                  <a:pt x="114" y="12"/>
                </a:cubicBezTo>
                <a:cubicBezTo>
                  <a:pt x="114" y="12"/>
                  <a:pt x="113" y="12"/>
                  <a:pt x="113" y="12"/>
                </a:cubicBezTo>
                <a:cubicBezTo>
                  <a:pt x="113" y="12"/>
                  <a:pt x="113" y="12"/>
                  <a:pt x="113" y="13"/>
                </a:cubicBezTo>
                <a:cubicBezTo>
                  <a:pt x="113" y="13"/>
                  <a:pt x="113" y="13"/>
                  <a:pt x="113" y="13"/>
                </a:cubicBezTo>
                <a:cubicBezTo>
                  <a:pt x="113" y="13"/>
                  <a:pt x="113" y="13"/>
                  <a:pt x="112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11" y="14"/>
                  <a:pt x="111" y="14"/>
                  <a:pt x="111" y="14"/>
                </a:cubicBezTo>
                <a:cubicBezTo>
                  <a:pt x="111" y="14"/>
                  <a:pt x="111" y="14"/>
                  <a:pt x="111" y="14"/>
                </a:cubicBezTo>
                <a:cubicBezTo>
                  <a:pt x="111" y="14"/>
                  <a:pt x="112" y="14"/>
                  <a:pt x="112" y="14"/>
                </a:cubicBezTo>
                <a:cubicBezTo>
                  <a:pt x="113" y="14"/>
                  <a:pt x="114" y="14"/>
                  <a:pt x="114" y="14"/>
                </a:cubicBezTo>
                <a:cubicBezTo>
                  <a:pt x="114" y="14"/>
                  <a:pt x="114" y="14"/>
                  <a:pt x="114" y="14"/>
                </a:cubicBezTo>
                <a:cubicBezTo>
                  <a:pt x="115" y="14"/>
                  <a:pt x="115" y="14"/>
                  <a:pt x="116" y="14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116" y="14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17" y="15"/>
                  <a:pt x="117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5" y="15"/>
                  <a:pt x="115" y="15"/>
                </a:cubicBezTo>
                <a:cubicBezTo>
                  <a:pt x="115" y="15"/>
                  <a:pt x="115" y="15"/>
                  <a:pt x="115" y="15"/>
                </a:cubicBezTo>
                <a:cubicBezTo>
                  <a:pt x="115" y="15"/>
                  <a:pt x="114" y="15"/>
                  <a:pt x="113" y="15"/>
                </a:cubicBezTo>
                <a:cubicBezTo>
                  <a:pt x="113" y="15"/>
                  <a:pt x="112" y="15"/>
                  <a:pt x="112" y="15"/>
                </a:cubicBezTo>
                <a:cubicBezTo>
                  <a:pt x="111" y="15"/>
                  <a:pt x="111" y="15"/>
                  <a:pt x="111" y="15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07" y="13"/>
                  <a:pt x="107" y="13"/>
                  <a:pt x="107" y="13"/>
                </a:cubicBezTo>
                <a:close/>
                <a:moveTo>
                  <a:pt x="111" y="16"/>
                </a:move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3" y="16"/>
                  <a:pt x="113" y="16"/>
                  <a:pt x="113" y="17"/>
                </a:cubicBezTo>
                <a:cubicBezTo>
                  <a:pt x="113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8"/>
                  <a:pt x="115" y="18"/>
                  <a:pt x="115" y="18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5" y="18"/>
                  <a:pt x="115" y="19"/>
                  <a:pt x="115" y="19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5" y="19"/>
                  <a:pt x="115" y="20"/>
                  <a:pt x="114" y="20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5" y="22"/>
                </a:cubicBezTo>
                <a:cubicBezTo>
                  <a:pt x="115" y="22"/>
                  <a:pt x="115" y="22"/>
                  <a:pt x="115" y="22"/>
                </a:cubicBezTo>
                <a:cubicBezTo>
                  <a:pt x="115" y="22"/>
                  <a:pt x="115" y="22"/>
                  <a:pt x="115" y="22"/>
                </a:cubicBezTo>
                <a:cubicBezTo>
                  <a:pt x="115" y="23"/>
                  <a:pt x="115" y="23"/>
                  <a:pt x="115" y="23"/>
                </a:cubicBezTo>
                <a:cubicBezTo>
                  <a:pt x="115" y="23"/>
                  <a:pt x="115" y="24"/>
                  <a:pt x="115" y="24"/>
                </a:cubicBezTo>
                <a:cubicBezTo>
                  <a:pt x="115" y="24"/>
                  <a:pt x="115" y="24"/>
                  <a:pt x="115" y="25"/>
                </a:cubicBezTo>
                <a:cubicBezTo>
                  <a:pt x="115" y="25"/>
                  <a:pt x="115" y="25"/>
                  <a:pt x="115" y="25"/>
                </a:cubicBezTo>
                <a:cubicBezTo>
                  <a:pt x="115" y="25"/>
                  <a:pt x="115" y="25"/>
                  <a:pt x="115" y="26"/>
                </a:cubicBezTo>
                <a:cubicBezTo>
                  <a:pt x="115" y="26"/>
                  <a:pt x="115" y="26"/>
                  <a:pt x="115" y="26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28"/>
                  <a:pt x="115" y="29"/>
                  <a:pt x="115" y="29"/>
                </a:cubicBezTo>
                <a:cubicBezTo>
                  <a:pt x="115" y="29"/>
                  <a:pt x="115" y="29"/>
                  <a:pt x="115" y="29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1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15" y="31"/>
                  <a:pt x="115" y="31"/>
                  <a:pt x="114" y="31"/>
                </a:cubicBezTo>
                <a:cubicBezTo>
                  <a:pt x="114" y="31"/>
                  <a:pt x="114" y="31"/>
                  <a:pt x="114" y="31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114" y="29"/>
                  <a:pt x="114" y="28"/>
                  <a:pt x="114" y="28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5"/>
                  <a:pt x="114" y="25"/>
                </a:cubicBezTo>
                <a:cubicBezTo>
                  <a:pt x="114" y="24"/>
                  <a:pt x="114" y="24"/>
                  <a:pt x="114" y="24"/>
                </a:cubicBezTo>
                <a:cubicBezTo>
                  <a:pt x="114" y="23"/>
                  <a:pt x="114" y="23"/>
                  <a:pt x="114" y="23"/>
                </a:cubicBezTo>
                <a:cubicBezTo>
                  <a:pt x="114" y="23"/>
                  <a:pt x="114" y="23"/>
                  <a:pt x="114" y="23"/>
                </a:cubicBezTo>
                <a:cubicBezTo>
                  <a:pt x="114" y="23"/>
                  <a:pt x="113" y="22"/>
                  <a:pt x="113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2"/>
                  <a:pt x="113" y="21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3" y="22"/>
                  <a:pt x="113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3"/>
                  <a:pt x="113" y="23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5"/>
                  <a:pt x="113" y="25"/>
                  <a:pt x="113" y="25"/>
                </a:cubicBezTo>
                <a:cubicBezTo>
                  <a:pt x="113" y="26"/>
                  <a:pt x="113" y="26"/>
                  <a:pt x="113" y="26"/>
                </a:cubicBezTo>
                <a:cubicBezTo>
                  <a:pt x="113" y="26"/>
                  <a:pt x="113" y="26"/>
                  <a:pt x="113" y="26"/>
                </a:cubicBezTo>
                <a:cubicBezTo>
                  <a:pt x="113" y="27"/>
                  <a:pt x="113" y="27"/>
                  <a:pt x="112" y="27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1" y="28"/>
                  <a:pt x="111" y="28"/>
                  <a:pt x="111" y="28"/>
                </a:cubicBezTo>
                <a:cubicBezTo>
                  <a:pt x="110" y="28"/>
                  <a:pt x="110" y="28"/>
                  <a:pt x="110" y="28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08" y="28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6"/>
                </a:cubicBezTo>
                <a:cubicBezTo>
                  <a:pt x="107" y="26"/>
                  <a:pt x="107" y="26"/>
                  <a:pt x="107" y="26"/>
                </a:cubicBezTo>
                <a:cubicBezTo>
                  <a:pt x="107" y="26"/>
                  <a:pt x="107" y="26"/>
                  <a:pt x="107" y="25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25"/>
                  <a:pt x="107" y="25"/>
                  <a:pt x="107" y="24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7" y="24"/>
                  <a:pt x="107" y="23"/>
                  <a:pt x="107" y="23"/>
                </a:cubicBezTo>
                <a:cubicBezTo>
                  <a:pt x="107" y="23"/>
                  <a:pt x="107" y="23"/>
                  <a:pt x="107" y="23"/>
                </a:cubicBezTo>
                <a:cubicBezTo>
                  <a:pt x="107" y="23"/>
                  <a:pt x="107" y="23"/>
                  <a:pt x="107" y="23"/>
                </a:cubicBezTo>
                <a:cubicBezTo>
                  <a:pt x="107" y="23"/>
                  <a:pt x="107" y="23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7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08" y="24"/>
                  <a:pt x="109" y="23"/>
                  <a:pt x="109" y="23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9" y="22"/>
                  <a:pt x="108" y="22"/>
                  <a:pt x="108" y="22"/>
                </a:cubicBezTo>
                <a:cubicBezTo>
                  <a:pt x="108" y="22"/>
                  <a:pt x="107" y="22"/>
                  <a:pt x="107" y="22"/>
                </a:cubicBezTo>
                <a:cubicBezTo>
                  <a:pt x="107" y="21"/>
                  <a:pt x="107" y="21"/>
                  <a:pt x="107" y="21"/>
                </a:cubicBezTo>
                <a:cubicBezTo>
                  <a:pt x="107" y="21"/>
                  <a:pt x="107" y="22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6" y="22"/>
                  <a:pt x="106" y="22"/>
                  <a:pt x="106" y="23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6" y="23"/>
                  <a:pt x="106" y="23"/>
                  <a:pt x="106" y="24"/>
                </a:cubicBezTo>
                <a:cubicBezTo>
                  <a:pt x="106" y="24"/>
                  <a:pt x="106" y="24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7"/>
                  <a:pt x="106" y="27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5" y="30"/>
                </a:cubicBezTo>
                <a:cubicBezTo>
                  <a:pt x="105" y="30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29"/>
                  <a:pt x="105" y="29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7"/>
                  <a:pt x="105" y="27"/>
                  <a:pt x="105" y="27"/>
                </a:cubicBezTo>
                <a:cubicBezTo>
                  <a:pt x="105" y="27"/>
                  <a:pt x="105" y="26"/>
                  <a:pt x="105" y="26"/>
                </a:cubicBezTo>
                <a:cubicBezTo>
                  <a:pt x="105" y="26"/>
                  <a:pt x="105" y="25"/>
                  <a:pt x="105" y="25"/>
                </a:cubicBezTo>
                <a:cubicBezTo>
                  <a:pt x="105" y="25"/>
                  <a:pt x="105" y="25"/>
                  <a:pt x="105" y="25"/>
                </a:cubicBezTo>
                <a:cubicBezTo>
                  <a:pt x="105" y="25"/>
                  <a:pt x="105" y="25"/>
                  <a:pt x="105" y="24"/>
                </a:cubicBezTo>
                <a:cubicBezTo>
                  <a:pt x="105" y="24"/>
                  <a:pt x="105" y="24"/>
                  <a:pt x="105" y="23"/>
                </a:cubicBezTo>
                <a:cubicBezTo>
                  <a:pt x="105" y="23"/>
                  <a:pt x="105" y="23"/>
                  <a:pt x="105" y="23"/>
                </a:cubicBezTo>
                <a:cubicBezTo>
                  <a:pt x="105" y="23"/>
                  <a:pt x="105" y="23"/>
                  <a:pt x="105" y="22"/>
                </a:cubicBezTo>
                <a:cubicBezTo>
                  <a:pt x="105" y="22"/>
                  <a:pt x="105" y="22"/>
                  <a:pt x="105" y="22"/>
                </a:cubicBezTo>
                <a:cubicBezTo>
                  <a:pt x="105" y="22"/>
                  <a:pt x="105" y="22"/>
                  <a:pt x="105" y="22"/>
                </a:cubicBezTo>
                <a:cubicBezTo>
                  <a:pt x="105" y="22"/>
                  <a:pt x="105" y="21"/>
                  <a:pt x="105" y="21"/>
                </a:cubicBezTo>
                <a:cubicBezTo>
                  <a:pt x="105" y="21"/>
                  <a:pt x="106" y="21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19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6" y="18"/>
                  <a:pt x="106" y="18"/>
                  <a:pt x="106" y="18"/>
                </a:cubicBezTo>
                <a:cubicBezTo>
                  <a:pt x="106" y="18"/>
                  <a:pt x="106" y="18"/>
                  <a:pt x="106" y="18"/>
                </a:cubicBezTo>
                <a:cubicBezTo>
                  <a:pt x="106" y="18"/>
                  <a:pt x="106" y="18"/>
                  <a:pt x="106" y="17"/>
                </a:cubicBezTo>
                <a:cubicBezTo>
                  <a:pt x="106" y="17"/>
                  <a:pt x="106" y="17"/>
                  <a:pt x="106" y="17"/>
                </a:cubicBezTo>
                <a:cubicBezTo>
                  <a:pt x="106" y="17"/>
                  <a:pt x="106" y="17"/>
                  <a:pt x="107" y="17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8" y="17"/>
                  <a:pt x="108" y="16"/>
                  <a:pt x="108" y="16"/>
                </a:cubicBezTo>
                <a:cubicBezTo>
                  <a:pt x="109" y="16"/>
                  <a:pt x="109" y="16"/>
                  <a:pt x="109" y="16"/>
                </a:cubicBezTo>
                <a:cubicBezTo>
                  <a:pt x="110" y="15"/>
                  <a:pt x="110" y="15"/>
                  <a:pt x="110" y="15"/>
                </a:cubicBezTo>
                <a:cubicBezTo>
                  <a:pt x="108" y="15"/>
                  <a:pt x="108" y="16"/>
                  <a:pt x="107" y="16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4"/>
                  <a:pt x="105" y="14"/>
                  <a:pt x="105" y="14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07" y="14"/>
                  <a:pt x="107" y="14"/>
                  <a:pt x="107" y="14"/>
                </a:cubicBezTo>
                <a:cubicBezTo>
                  <a:pt x="107" y="14"/>
                  <a:pt x="107" y="14"/>
                  <a:pt x="107" y="14"/>
                </a:cubicBezTo>
                <a:cubicBezTo>
                  <a:pt x="108" y="14"/>
                  <a:pt x="108" y="14"/>
                  <a:pt x="108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3"/>
                  <a:pt x="110" y="13"/>
                  <a:pt x="110" y="13"/>
                </a:cubicBezTo>
                <a:cubicBezTo>
                  <a:pt x="109" y="13"/>
                  <a:pt x="108" y="13"/>
                  <a:pt x="108" y="13"/>
                </a:cubicBezTo>
                <a:cubicBezTo>
                  <a:pt x="108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11" y="16"/>
                  <a:pt x="111" y="16"/>
                  <a:pt x="111" y="16"/>
                </a:cubicBezTo>
                <a:close/>
                <a:moveTo>
                  <a:pt x="107" y="19"/>
                </a:move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8" y="18"/>
                </a:cubicBezTo>
                <a:cubicBezTo>
                  <a:pt x="108" y="18"/>
                  <a:pt x="109" y="17"/>
                  <a:pt x="109" y="17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8" y="18"/>
                  <a:pt x="108" y="18"/>
                  <a:pt x="108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9"/>
                  <a:pt x="108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lose/>
                <a:moveTo>
                  <a:pt x="109" y="19"/>
                </a:moveTo>
                <a:cubicBezTo>
                  <a:pt x="109" y="21"/>
                  <a:pt x="109" y="21"/>
                  <a:pt x="109" y="21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8" y="21"/>
                  <a:pt x="108" y="21"/>
                  <a:pt x="108" y="21"/>
                </a:cubicBezTo>
                <a:cubicBezTo>
                  <a:pt x="108" y="21"/>
                  <a:pt x="108" y="21"/>
                  <a:pt x="108" y="21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7" y="20"/>
                  <a:pt x="107" y="20"/>
                </a:cubicBezTo>
                <a:cubicBezTo>
                  <a:pt x="107" y="20"/>
                  <a:pt x="107" y="20"/>
                  <a:pt x="107" y="20"/>
                </a:cubicBezTo>
                <a:cubicBezTo>
                  <a:pt x="107" y="20"/>
                  <a:pt x="107" y="20"/>
                  <a:pt x="107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9" y="19"/>
                  <a:pt x="109" y="19"/>
                  <a:pt x="109" y="19"/>
                </a:cubicBezTo>
                <a:close/>
                <a:moveTo>
                  <a:pt x="112" y="25"/>
                </a:moveTo>
                <a:cubicBezTo>
                  <a:pt x="112" y="25"/>
                  <a:pt x="112" y="25"/>
                  <a:pt x="112" y="25"/>
                </a:cubicBezTo>
                <a:cubicBezTo>
                  <a:pt x="112" y="25"/>
                  <a:pt x="112" y="25"/>
                  <a:pt x="112" y="25"/>
                </a:cubicBezTo>
                <a:cubicBezTo>
                  <a:pt x="112" y="25"/>
                  <a:pt x="112" y="26"/>
                  <a:pt x="112" y="26"/>
                </a:cubicBezTo>
                <a:cubicBezTo>
                  <a:pt x="112" y="26"/>
                  <a:pt x="112" y="26"/>
                  <a:pt x="111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1" y="27"/>
                  <a:pt x="110" y="27"/>
                  <a:pt x="110" y="27"/>
                </a:cubicBezTo>
                <a:cubicBezTo>
                  <a:pt x="109" y="27"/>
                  <a:pt x="109" y="27"/>
                  <a:pt x="109" y="26"/>
                </a:cubicBezTo>
                <a:cubicBezTo>
                  <a:pt x="109" y="26"/>
                  <a:pt x="109" y="26"/>
                  <a:pt x="108" y="26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9" y="25"/>
                  <a:pt x="109" y="25"/>
                  <a:pt x="110" y="25"/>
                </a:cubicBezTo>
                <a:cubicBezTo>
                  <a:pt x="110" y="25"/>
                  <a:pt x="110" y="24"/>
                  <a:pt x="111" y="24"/>
                </a:cubicBezTo>
                <a:cubicBezTo>
                  <a:pt x="111" y="24"/>
                  <a:pt x="111" y="24"/>
                  <a:pt x="111" y="24"/>
                </a:cubicBezTo>
                <a:cubicBezTo>
                  <a:pt x="111" y="24"/>
                  <a:pt x="111" y="24"/>
                  <a:pt x="111" y="25"/>
                </a:cubicBezTo>
                <a:cubicBezTo>
                  <a:pt x="111" y="25"/>
                  <a:pt x="112" y="25"/>
                  <a:pt x="112" y="25"/>
                </a:cubicBezTo>
                <a:close/>
                <a:moveTo>
                  <a:pt x="32" y="72"/>
                </a:move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0" y="73"/>
                  <a:pt x="30" y="73"/>
                </a:cubicBezTo>
                <a:cubicBezTo>
                  <a:pt x="30" y="73"/>
                  <a:pt x="29" y="73"/>
                  <a:pt x="29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30" y="71"/>
                  <a:pt x="31" y="71"/>
                  <a:pt x="31" y="71"/>
                </a:cubicBezTo>
                <a:cubicBezTo>
                  <a:pt x="31" y="71"/>
                  <a:pt x="31" y="71"/>
                  <a:pt x="31" y="71"/>
                </a:cubicBezTo>
                <a:cubicBezTo>
                  <a:pt x="31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4" y="71"/>
                  <a:pt x="34" y="71"/>
                </a:cubicBezTo>
                <a:cubicBezTo>
                  <a:pt x="34" y="70"/>
                  <a:pt x="34" y="70"/>
                  <a:pt x="34" y="70"/>
                </a:cubicBezTo>
                <a:cubicBezTo>
                  <a:pt x="34" y="70"/>
                  <a:pt x="34" y="69"/>
                  <a:pt x="34" y="69"/>
                </a:cubicBezTo>
                <a:cubicBezTo>
                  <a:pt x="34" y="69"/>
                  <a:pt x="34" y="68"/>
                  <a:pt x="35" y="68"/>
                </a:cubicBezTo>
                <a:cubicBezTo>
                  <a:pt x="35" y="68"/>
                  <a:pt x="35" y="68"/>
                  <a:pt x="35" y="67"/>
                </a:cubicBezTo>
                <a:cubicBezTo>
                  <a:pt x="35" y="67"/>
                  <a:pt x="35" y="67"/>
                  <a:pt x="35" y="66"/>
                </a:cubicBezTo>
                <a:cubicBezTo>
                  <a:pt x="35" y="66"/>
                  <a:pt x="36" y="66"/>
                  <a:pt x="36" y="66"/>
                </a:cubicBezTo>
                <a:cubicBezTo>
                  <a:pt x="36" y="66"/>
                  <a:pt x="36" y="65"/>
                  <a:pt x="36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65"/>
                  <a:pt x="36" y="65"/>
                  <a:pt x="36" y="64"/>
                </a:cubicBezTo>
                <a:cubicBezTo>
                  <a:pt x="36" y="64"/>
                  <a:pt x="36" y="65"/>
                  <a:pt x="36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6" y="65"/>
                  <a:pt x="35" y="65"/>
                  <a:pt x="35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4" y="65"/>
                  <a:pt x="34" y="66"/>
                  <a:pt x="34" y="66"/>
                </a:cubicBezTo>
                <a:cubicBezTo>
                  <a:pt x="34" y="66"/>
                  <a:pt x="33" y="66"/>
                  <a:pt x="33" y="66"/>
                </a:cubicBezTo>
                <a:cubicBezTo>
                  <a:pt x="33" y="66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8"/>
                  <a:pt x="33" y="68"/>
                  <a:pt x="33" y="68"/>
                </a:cubicBezTo>
                <a:cubicBezTo>
                  <a:pt x="33" y="68"/>
                  <a:pt x="32" y="68"/>
                  <a:pt x="32" y="68"/>
                </a:cubicBezTo>
                <a:cubicBezTo>
                  <a:pt x="32" y="68"/>
                  <a:pt x="32" y="68"/>
                  <a:pt x="32" y="68"/>
                </a:cubicBezTo>
                <a:cubicBezTo>
                  <a:pt x="32" y="68"/>
                  <a:pt x="32" y="68"/>
                  <a:pt x="32" y="67"/>
                </a:cubicBezTo>
                <a:cubicBezTo>
                  <a:pt x="32" y="67"/>
                  <a:pt x="32" y="67"/>
                  <a:pt x="32" y="67"/>
                </a:cubicBezTo>
                <a:cubicBezTo>
                  <a:pt x="32" y="67"/>
                  <a:pt x="32" y="67"/>
                  <a:pt x="32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9"/>
                  <a:pt x="30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29" y="69"/>
                  <a:pt x="29" y="69"/>
                  <a:pt x="29" y="69"/>
                </a:cubicBezTo>
                <a:cubicBezTo>
                  <a:pt x="29" y="69"/>
                  <a:pt x="29" y="70"/>
                  <a:pt x="29" y="70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70"/>
                  <a:pt x="29" y="71"/>
                </a:cubicBezTo>
                <a:cubicBezTo>
                  <a:pt x="28" y="71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0"/>
                  <a:pt x="28" y="70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7" y="69"/>
                  <a:pt x="27" y="70"/>
                  <a:pt x="27" y="70"/>
                </a:cubicBezTo>
                <a:cubicBezTo>
                  <a:pt x="27" y="70"/>
                  <a:pt x="26" y="71"/>
                  <a:pt x="26" y="71"/>
                </a:cubicBezTo>
                <a:cubicBezTo>
                  <a:pt x="26" y="72"/>
                  <a:pt x="26" y="72"/>
                  <a:pt x="26" y="72"/>
                </a:cubicBezTo>
                <a:cubicBezTo>
                  <a:pt x="26" y="72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2"/>
                  <a:pt x="24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3" y="72"/>
                  <a:pt x="23" y="72"/>
                </a:cubicBezTo>
                <a:cubicBezTo>
                  <a:pt x="23" y="72"/>
                  <a:pt x="23" y="72"/>
                  <a:pt x="23" y="71"/>
                </a:cubicBezTo>
                <a:cubicBezTo>
                  <a:pt x="23" y="72"/>
                  <a:pt x="24" y="71"/>
                  <a:pt x="24" y="71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5" y="70"/>
                  <a:pt x="25" y="70"/>
                </a:cubicBezTo>
                <a:cubicBezTo>
                  <a:pt x="25" y="70"/>
                  <a:pt x="25" y="70"/>
                  <a:pt x="25" y="70"/>
                </a:cubicBezTo>
                <a:cubicBezTo>
                  <a:pt x="25" y="70"/>
                  <a:pt x="25" y="70"/>
                  <a:pt x="25" y="70"/>
                </a:cubicBezTo>
                <a:cubicBezTo>
                  <a:pt x="25" y="70"/>
                  <a:pt x="26" y="70"/>
                  <a:pt x="26" y="70"/>
                </a:cubicBezTo>
                <a:cubicBezTo>
                  <a:pt x="26" y="70"/>
                  <a:pt x="26" y="69"/>
                  <a:pt x="26" y="69"/>
                </a:cubicBezTo>
                <a:cubicBezTo>
                  <a:pt x="27" y="69"/>
                  <a:pt x="27" y="68"/>
                  <a:pt x="27" y="68"/>
                </a:cubicBezTo>
                <a:cubicBezTo>
                  <a:pt x="27" y="68"/>
                  <a:pt x="27" y="68"/>
                  <a:pt x="28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8" y="68"/>
                  <a:pt x="28" y="67"/>
                  <a:pt x="29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66"/>
                  <a:pt x="29" y="66"/>
                  <a:pt x="29" y="66"/>
                </a:cubicBezTo>
                <a:cubicBezTo>
                  <a:pt x="29" y="66"/>
                  <a:pt x="29" y="66"/>
                  <a:pt x="29" y="66"/>
                </a:cubicBezTo>
                <a:cubicBezTo>
                  <a:pt x="29" y="65"/>
                  <a:pt x="29" y="65"/>
                  <a:pt x="29" y="65"/>
                </a:cubicBezTo>
                <a:cubicBezTo>
                  <a:pt x="29" y="65"/>
                  <a:pt x="29" y="65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30" y="63"/>
                </a:cubicBezTo>
                <a:cubicBezTo>
                  <a:pt x="30" y="63"/>
                  <a:pt x="30" y="63"/>
                  <a:pt x="30" y="63"/>
                </a:cubicBezTo>
                <a:cubicBezTo>
                  <a:pt x="30" y="63"/>
                  <a:pt x="30" y="63"/>
                  <a:pt x="30" y="63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29" y="62"/>
                  <a:pt x="29" y="61"/>
                </a:cubicBezTo>
                <a:cubicBezTo>
                  <a:pt x="29" y="61"/>
                  <a:pt x="29" y="61"/>
                  <a:pt x="29" y="61"/>
                </a:cubicBezTo>
                <a:cubicBezTo>
                  <a:pt x="29" y="61"/>
                  <a:pt x="30" y="61"/>
                  <a:pt x="30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2" y="61"/>
                  <a:pt x="32" y="61"/>
                </a:cubicBezTo>
                <a:cubicBezTo>
                  <a:pt x="32" y="61"/>
                  <a:pt x="33" y="60"/>
                  <a:pt x="33" y="60"/>
                </a:cubicBezTo>
                <a:cubicBezTo>
                  <a:pt x="33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60"/>
                  <a:pt x="34" y="59"/>
                  <a:pt x="35" y="59"/>
                </a:cubicBezTo>
                <a:cubicBezTo>
                  <a:pt x="35" y="59"/>
                  <a:pt x="35" y="59"/>
                  <a:pt x="36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6" y="58"/>
                  <a:pt x="36" y="58"/>
                  <a:pt x="36" y="58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8" y="59"/>
                  <a:pt x="37" y="60"/>
                  <a:pt x="37" y="60"/>
                </a:cubicBezTo>
                <a:cubicBezTo>
                  <a:pt x="37" y="60"/>
                  <a:pt x="37" y="60"/>
                  <a:pt x="36" y="60"/>
                </a:cubicBezTo>
                <a:cubicBezTo>
                  <a:pt x="36" y="60"/>
                  <a:pt x="36" y="60"/>
                  <a:pt x="36" y="61"/>
                </a:cubicBezTo>
                <a:cubicBezTo>
                  <a:pt x="35" y="61"/>
                  <a:pt x="34" y="61"/>
                  <a:pt x="34" y="62"/>
                </a:cubicBezTo>
                <a:cubicBezTo>
                  <a:pt x="34" y="62"/>
                  <a:pt x="34" y="62"/>
                  <a:pt x="34" y="62"/>
                </a:cubicBezTo>
                <a:cubicBezTo>
                  <a:pt x="34" y="62"/>
                  <a:pt x="34" y="62"/>
                  <a:pt x="34" y="62"/>
                </a:cubicBezTo>
                <a:cubicBezTo>
                  <a:pt x="34" y="62"/>
                  <a:pt x="34" y="62"/>
                  <a:pt x="34" y="63"/>
                </a:cubicBezTo>
                <a:cubicBezTo>
                  <a:pt x="34" y="63"/>
                  <a:pt x="34" y="63"/>
                  <a:pt x="34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4"/>
                  <a:pt x="36" y="64"/>
                  <a:pt x="36" y="63"/>
                </a:cubicBezTo>
                <a:cubicBezTo>
                  <a:pt x="36" y="63"/>
                  <a:pt x="37" y="63"/>
                  <a:pt x="37" y="63"/>
                </a:cubicBezTo>
                <a:cubicBezTo>
                  <a:pt x="37" y="63"/>
                  <a:pt x="37" y="63"/>
                  <a:pt x="37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9" y="63"/>
                  <a:pt x="39" y="63"/>
                </a:cubicBezTo>
                <a:cubicBezTo>
                  <a:pt x="39" y="63"/>
                  <a:pt x="39" y="63"/>
                  <a:pt x="39" y="63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4"/>
                  <a:pt x="39" y="64"/>
                  <a:pt x="39" y="65"/>
                </a:cubicBezTo>
                <a:cubicBezTo>
                  <a:pt x="38" y="65"/>
                  <a:pt x="38" y="65"/>
                  <a:pt x="38" y="65"/>
                </a:cubicBezTo>
                <a:cubicBezTo>
                  <a:pt x="38" y="65"/>
                  <a:pt x="38" y="66"/>
                  <a:pt x="38" y="66"/>
                </a:cubicBezTo>
                <a:cubicBezTo>
                  <a:pt x="38" y="66"/>
                  <a:pt x="38" y="66"/>
                  <a:pt x="38" y="66"/>
                </a:cubicBezTo>
                <a:cubicBezTo>
                  <a:pt x="37" y="67"/>
                  <a:pt x="37" y="67"/>
                  <a:pt x="37" y="67"/>
                </a:cubicBezTo>
                <a:cubicBezTo>
                  <a:pt x="37" y="67"/>
                  <a:pt x="37" y="68"/>
                  <a:pt x="37" y="68"/>
                </a:cubicBezTo>
                <a:cubicBezTo>
                  <a:pt x="37" y="68"/>
                  <a:pt x="36" y="69"/>
                  <a:pt x="36" y="69"/>
                </a:cubicBezTo>
                <a:cubicBezTo>
                  <a:pt x="36" y="70"/>
                  <a:pt x="36" y="70"/>
                  <a:pt x="36" y="70"/>
                </a:cubicBezTo>
                <a:cubicBezTo>
                  <a:pt x="36" y="70"/>
                  <a:pt x="36" y="71"/>
                  <a:pt x="36" y="71"/>
                </a:cubicBezTo>
                <a:cubicBezTo>
                  <a:pt x="35" y="71"/>
                  <a:pt x="35" y="72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73"/>
                  <a:pt x="35" y="73"/>
                  <a:pt x="35" y="73"/>
                </a:cubicBezTo>
                <a:cubicBezTo>
                  <a:pt x="35" y="73"/>
                  <a:pt x="34" y="73"/>
                  <a:pt x="34" y="73"/>
                </a:cubicBezTo>
                <a:cubicBezTo>
                  <a:pt x="34" y="73"/>
                  <a:pt x="34" y="73"/>
                  <a:pt x="34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1"/>
                  <a:pt x="32" y="71"/>
                  <a:pt x="32" y="71"/>
                </a:cubicBezTo>
                <a:cubicBezTo>
                  <a:pt x="32" y="71"/>
                  <a:pt x="32" y="72"/>
                  <a:pt x="32" y="72"/>
                </a:cubicBezTo>
                <a:cubicBezTo>
                  <a:pt x="32" y="72"/>
                  <a:pt x="32" y="72"/>
                  <a:pt x="32" y="72"/>
                </a:cubicBezTo>
                <a:close/>
                <a:moveTo>
                  <a:pt x="30" y="64"/>
                </a:moveTo>
                <a:cubicBezTo>
                  <a:pt x="30" y="64"/>
                  <a:pt x="30" y="64"/>
                  <a:pt x="30" y="63"/>
                </a:cubicBezTo>
                <a:cubicBezTo>
                  <a:pt x="31" y="63"/>
                  <a:pt x="31" y="63"/>
                  <a:pt x="31" y="63"/>
                </a:cubicBezTo>
                <a:cubicBezTo>
                  <a:pt x="32" y="63"/>
                  <a:pt x="32" y="63"/>
                  <a:pt x="32" y="63"/>
                </a:cubicBezTo>
                <a:cubicBezTo>
                  <a:pt x="32" y="63"/>
                  <a:pt x="32" y="63"/>
                  <a:pt x="33" y="63"/>
                </a:cubicBez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3" y="64"/>
                </a:cubicBezTo>
                <a:cubicBezTo>
                  <a:pt x="33" y="64"/>
                  <a:pt x="33" y="65"/>
                  <a:pt x="33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33" y="65"/>
                  <a:pt x="32" y="65"/>
                  <a:pt x="32" y="65"/>
                </a:cubicBezTo>
                <a:cubicBezTo>
                  <a:pt x="31" y="65"/>
                  <a:pt x="31" y="66"/>
                  <a:pt x="31" y="66"/>
                </a:cubicBezTo>
                <a:cubicBezTo>
                  <a:pt x="31" y="66"/>
                  <a:pt x="31" y="66"/>
                  <a:pt x="31" y="66"/>
                </a:cubicBezTo>
                <a:cubicBezTo>
                  <a:pt x="31" y="66"/>
                  <a:pt x="30" y="65"/>
                  <a:pt x="30" y="65"/>
                </a:cubicBezTo>
                <a:cubicBezTo>
                  <a:pt x="30" y="65"/>
                  <a:pt x="30" y="64"/>
                  <a:pt x="30" y="64"/>
                </a:cubicBezTo>
                <a:cubicBezTo>
                  <a:pt x="30" y="64"/>
                  <a:pt x="30" y="64"/>
                  <a:pt x="30" y="64"/>
                </a:cubicBezTo>
                <a:cubicBezTo>
                  <a:pt x="30" y="64"/>
                  <a:pt x="30" y="64"/>
                  <a:pt x="30" y="64"/>
                </a:cubicBezTo>
                <a:close/>
                <a:moveTo>
                  <a:pt x="47" y="72"/>
                </a:moveTo>
                <a:cubicBezTo>
                  <a:pt x="47" y="72"/>
                  <a:pt x="47" y="71"/>
                  <a:pt x="47" y="70"/>
                </a:cubicBezTo>
                <a:cubicBezTo>
                  <a:pt x="47" y="70"/>
                  <a:pt x="47" y="69"/>
                  <a:pt x="47" y="69"/>
                </a:cubicBezTo>
                <a:cubicBezTo>
                  <a:pt x="47" y="69"/>
                  <a:pt x="47" y="69"/>
                  <a:pt x="47" y="69"/>
                </a:cubicBezTo>
                <a:cubicBezTo>
                  <a:pt x="47" y="69"/>
                  <a:pt x="47" y="69"/>
                  <a:pt x="48" y="69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8" y="69"/>
                  <a:pt x="48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70"/>
                  <a:pt x="49" y="71"/>
                  <a:pt x="49" y="71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3"/>
                  <a:pt x="49" y="73"/>
                  <a:pt x="49" y="73"/>
                </a:cubicBezTo>
                <a:cubicBezTo>
                  <a:pt x="49" y="73"/>
                  <a:pt x="48" y="73"/>
                  <a:pt x="48" y="73"/>
                </a:cubicBezTo>
                <a:cubicBezTo>
                  <a:pt x="48" y="73"/>
                  <a:pt x="48" y="73"/>
                  <a:pt x="48" y="73"/>
                </a:cubicBezTo>
                <a:cubicBezTo>
                  <a:pt x="48" y="73"/>
                  <a:pt x="47" y="72"/>
                  <a:pt x="47" y="72"/>
                </a:cubicBezTo>
                <a:close/>
                <a:moveTo>
                  <a:pt x="55" y="69"/>
                </a:moveTo>
                <a:cubicBezTo>
                  <a:pt x="55" y="69"/>
                  <a:pt x="55" y="69"/>
                  <a:pt x="55" y="68"/>
                </a:cubicBezTo>
                <a:cubicBezTo>
                  <a:pt x="55" y="68"/>
                  <a:pt x="55" y="67"/>
                  <a:pt x="55" y="67"/>
                </a:cubicBezTo>
                <a:cubicBezTo>
                  <a:pt x="55" y="67"/>
                  <a:pt x="55" y="66"/>
                  <a:pt x="55" y="66"/>
                </a:cubicBezTo>
                <a:cubicBezTo>
                  <a:pt x="55" y="66"/>
                  <a:pt x="56" y="65"/>
                  <a:pt x="56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6"/>
                  <a:pt x="53" y="66"/>
                </a:cubicBezTo>
                <a:cubicBezTo>
                  <a:pt x="53" y="66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2" y="67"/>
                  <a:pt x="52" y="68"/>
                </a:cubicBezTo>
                <a:cubicBezTo>
                  <a:pt x="51" y="68"/>
                  <a:pt x="51" y="68"/>
                  <a:pt x="51" y="69"/>
                </a:cubicBezTo>
                <a:cubicBezTo>
                  <a:pt x="50" y="69"/>
                  <a:pt x="49" y="69"/>
                  <a:pt x="49" y="69"/>
                </a:cubicBezTo>
                <a:cubicBezTo>
                  <a:pt x="49" y="69"/>
                  <a:pt x="49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7"/>
                  <a:pt x="48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67"/>
                  <a:pt x="49" y="67"/>
                  <a:pt x="50" y="67"/>
                </a:cubicBezTo>
                <a:cubicBezTo>
                  <a:pt x="50" y="67"/>
                  <a:pt x="50" y="67"/>
                  <a:pt x="51" y="67"/>
                </a:cubicBezTo>
                <a:cubicBezTo>
                  <a:pt x="51" y="67"/>
                  <a:pt x="51" y="66"/>
                  <a:pt x="51" y="66"/>
                </a:cubicBezTo>
                <a:cubicBezTo>
                  <a:pt x="51" y="66"/>
                  <a:pt x="51" y="66"/>
                  <a:pt x="51" y="66"/>
                </a:cubicBezTo>
                <a:cubicBezTo>
                  <a:pt x="51" y="66"/>
                  <a:pt x="51" y="66"/>
                  <a:pt x="51" y="65"/>
                </a:cubicBezTo>
                <a:cubicBezTo>
                  <a:pt x="50" y="65"/>
                  <a:pt x="50" y="66"/>
                  <a:pt x="50" y="66"/>
                </a:cubicBezTo>
                <a:cubicBezTo>
                  <a:pt x="50" y="66"/>
                  <a:pt x="50" y="66"/>
                  <a:pt x="50" y="66"/>
                </a:cubicBezTo>
                <a:cubicBezTo>
                  <a:pt x="49" y="66"/>
                  <a:pt x="49" y="66"/>
                  <a:pt x="49" y="65"/>
                </a:cubicBezTo>
                <a:cubicBezTo>
                  <a:pt x="49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4"/>
                </a:cubicBezTo>
                <a:cubicBezTo>
                  <a:pt x="49" y="64"/>
                  <a:pt x="48" y="64"/>
                  <a:pt x="49" y="64"/>
                </a:cubicBezTo>
                <a:cubicBezTo>
                  <a:pt x="49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1" y="64"/>
                </a:cubicBezTo>
                <a:cubicBezTo>
                  <a:pt x="51" y="64"/>
                  <a:pt x="52" y="64"/>
                  <a:pt x="52" y="63"/>
                </a:cubicBezTo>
                <a:cubicBezTo>
                  <a:pt x="52" y="63"/>
                  <a:pt x="52" y="63"/>
                  <a:pt x="52" y="62"/>
                </a:cubicBezTo>
                <a:cubicBezTo>
                  <a:pt x="53" y="62"/>
                  <a:pt x="53" y="62"/>
                  <a:pt x="53" y="61"/>
                </a:cubicBezTo>
                <a:cubicBezTo>
                  <a:pt x="53" y="61"/>
                  <a:pt x="53" y="61"/>
                  <a:pt x="53" y="61"/>
                </a:cubicBezTo>
                <a:cubicBezTo>
                  <a:pt x="53" y="61"/>
                  <a:pt x="53" y="60"/>
                  <a:pt x="53" y="60"/>
                </a:cubicBezTo>
                <a:cubicBezTo>
                  <a:pt x="53" y="60"/>
                  <a:pt x="53" y="60"/>
                  <a:pt x="53" y="60"/>
                </a:cubicBezTo>
                <a:cubicBezTo>
                  <a:pt x="53" y="59"/>
                  <a:pt x="53" y="59"/>
                  <a:pt x="54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1"/>
                  <a:pt x="55" y="62"/>
                </a:cubicBezTo>
                <a:cubicBezTo>
                  <a:pt x="54" y="62"/>
                  <a:pt x="55" y="62"/>
                  <a:pt x="55" y="62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2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7" y="60"/>
                  <a:pt x="57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2"/>
                  <a:pt x="57" y="62"/>
                  <a:pt x="56" y="62"/>
                </a:cubicBezTo>
                <a:cubicBezTo>
                  <a:pt x="55" y="63"/>
                  <a:pt x="54" y="63"/>
                  <a:pt x="54" y="63"/>
                </a:cubicBezTo>
                <a:cubicBezTo>
                  <a:pt x="53" y="63"/>
                  <a:pt x="53" y="64"/>
                  <a:pt x="53" y="64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6"/>
                  <a:pt x="52" y="66"/>
                </a:cubicBezTo>
                <a:cubicBezTo>
                  <a:pt x="53" y="66"/>
                  <a:pt x="53" y="65"/>
                  <a:pt x="54" y="65"/>
                </a:cubicBezTo>
                <a:cubicBezTo>
                  <a:pt x="54" y="65"/>
                  <a:pt x="54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6" y="64"/>
                  <a:pt x="56" y="64"/>
                  <a:pt x="56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3"/>
                  <a:pt x="57" y="63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5"/>
                  <a:pt x="57" y="65"/>
                  <a:pt x="57" y="66"/>
                </a:cubicBezTo>
                <a:cubicBezTo>
                  <a:pt x="57" y="66"/>
                  <a:pt x="57" y="67"/>
                  <a:pt x="56" y="67"/>
                </a:cubicBezTo>
                <a:cubicBezTo>
                  <a:pt x="56" y="69"/>
                  <a:pt x="56" y="71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2"/>
                  <a:pt x="54" y="72"/>
                  <a:pt x="54" y="72"/>
                </a:cubicBezTo>
                <a:cubicBezTo>
                  <a:pt x="54" y="72"/>
                  <a:pt x="54" y="71"/>
                  <a:pt x="54" y="71"/>
                </a:cubicBezTo>
                <a:cubicBezTo>
                  <a:pt x="53" y="71"/>
                  <a:pt x="53" y="71"/>
                  <a:pt x="53" y="71"/>
                </a:cubicBezTo>
                <a:cubicBezTo>
                  <a:pt x="53" y="71"/>
                  <a:pt x="53" y="71"/>
                  <a:pt x="53" y="71"/>
                </a:cubicBezTo>
                <a:cubicBezTo>
                  <a:pt x="53" y="71"/>
                  <a:pt x="53" y="71"/>
                  <a:pt x="52" y="71"/>
                </a:cubicBezTo>
                <a:cubicBezTo>
                  <a:pt x="52" y="71"/>
                  <a:pt x="52" y="71"/>
                  <a:pt x="52" y="72"/>
                </a:cubicBezTo>
                <a:cubicBezTo>
                  <a:pt x="52" y="72"/>
                  <a:pt x="52" y="72"/>
                  <a:pt x="52" y="72"/>
                </a:cubicBezTo>
                <a:cubicBezTo>
                  <a:pt x="52" y="73"/>
                  <a:pt x="52" y="73"/>
                  <a:pt x="52" y="73"/>
                </a:cubicBezTo>
                <a:cubicBezTo>
                  <a:pt x="51" y="73"/>
                  <a:pt x="51" y="73"/>
                  <a:pt x="51" y="73"/>
                </a:cubicBezTo>
                <a:cubicBezTo>
                  <a:pt x="51" y="73"/>
                  <a:pt x="51" y="73"/>
                  <a:pt x="51" y="73"/>
                </a:cubicBezTo>
                <a:cubicBezTo>
                  <a:pt x="51" y="72"/>
                  <a:pt x="51" y="72"/>
                  <a:pt x="51" y="71"/>
                </a:cubicBezTo>
                <a:cubicBezTo>
                  <a:pt x="51" y="71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0"/>
                  <a:pt x="50" y="71"/>
                  <a:pt x="51" y="71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0" y="70"/>
                </a:cubicBezTo>
                <a:cubicBezTo>
                  <a:pt x="50" y="70"/>
                  <a:pt x="50" y="69"/>
                  <a:pt x="50" y="69"/>
                </a:cubicBezTo>
                <a:cubicBezTo>
                  <a:pt x="51" y="69"/>
                  <a:pt x="51" y="69"/>
                  <a:pt x="51" y="69"/>
                </a:cubicBezTo>
                <a:cubicBezTo>
                  <a:pt x="52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54" y="71"/>
                  <a:pt x="54" y="70"/>
                  <a:pt x="55" y="70"/>
                </a:cubicBezTo>
                <a:cubicBezTo>
                  <a:pt x="55" y="70"/>
                  <a:pt x="55" y="70"/>
                  <a:pt x="55" y="69"/>
                </a:cubicBezTo>
                <a:close/>
                <a:moveTo>
                  <a:pt x="84" y="65"/>
                </a:moveTo>
                <a:cubicBezTo>
                  <a:pt x="84" y="65"/>
                  <a:pt x="84" y="66"/>
                  <a:pt x="84" y="66"/>
                </a:cubicBezTo>
                <a:cubicBezTo>
                  <a:pt x="84" y="66"/>
                  <a:pt x="84" y="66"/>
                  <a:pt x="84" y="66"/>
                </a:cubicBezTo>
                <a:cubicBezTo>
                  <a:pt x="85" y="66"/>
                  <a:pt x="85" y="65"/>
                  <a:pt x="85" y="65"/>
                </a:cubicBezTo>
                <a:cubicBezTo>
                  <a:pt x="86" y="64"/>
                  <a:pt x="87" y="63"/>
                  <a:pt x="87" y="63"/>
                </a:cubicBezTo>
                <a:cubicBezTo>
                  <a:pt x="88" y="63"/>
                  <a:pt x="89" y="62"/>
                  <a:pt x="89" y="63"/>
                </a:cubicBezTo>
                <a:cubicBezTo>
                  <a:pt x="90" y="63"/>
                  <a:pt x="89" y="64"/>
                  <a:pt x="88" y="66"/>
                </a:cubicBezTo>
                <a:cubicBezTo>
                  <a:pt x="88" y="66"/>
                  <a:pt x="88" y="67"/>
                  <a:pt x="88" y="67"/>
                </a:cubicBezTo>
                <a:cubicBezTo>
                  <a:pt x="88" y="68"/>
                  <a:pt x="88" y="68"/>
                  <a:pt x="88" y="69"/>
                </a:cubicBezTo>
                <a:cubicBezTo>
                  <a:pt x="88" y="70"/>
                  <a:pt x="88" y="71"/>
                  <a:pt x="87" y="71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0"/>
                  <a:pt x="87" y="70"/>
                  <a:pt x="86" y="70"/>
                </a:cubicBezTo>
                <a:cubicBezTo>
                  <a:pt x="86" y="70"/>
                  <a:pt x="86" y="70"/>
                  <a:pt x="85" y="70"/>
                </a:cubicBezTo>
                <a:cubicBezTo>
                  <a:pt x="85" y="70"/>
                  <a:pt x="85" y="70"/>
                  <a:pt x="85" y="70"/>
                </a:cubicBezTo>
                <a:cubicBezTo>
                  <a:pt x="86" y="70"/>
                  <a:pt x="86" y="69"/>
                  <a:pt x="86" y="68"/>
                </a:cubicBezTo>
                <a:cubicBezTo>
                  <a:pt x="86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6" y="66"/>
                  <a:pt x="86" y="66"/>
                </a:cubicBezTo>
                <a:cubicBezTo>
                  <a:pt x="85" y="66"/>
                  <a:pt x="85" y="66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86" y="65"/>
                  <a:pt x="86" y="65"/>
                  <a:pt x="86" y="65"/>
                </a:cubicBezTo>
                <a:cubicBezTo>
                  <a:pt x="85" y="66"/>
                  <a:pt x="85" y="67"/>
                  <a:pt x="84" y="68"/>
                </a:cubicBezTo>
                <a:cubicBezTo>
                  <a:pt x="84" y="68"/>
                  <a:pt x="85" y="69"/>
                  <a:pt x="84" y="69"/>
                </a:cubicBezTo>
                <a:cubicBezTo>
                  <a:pt x="84" y="70"/>
                  <a:pt x="84" y="70"/>
                  <a:pt x="84" y="70"/>
                </a:cubicBezTo>
                <a:cubicBezTo>
                  <a:pt x="84" y="69"/>
                  <a:pt x="83" y="69"/>
                  <a:pt x="83" y="69"/>
                </a:cubicBezTo>
                <a:cubicBezTo>
                  <a:pt x="83" y="68"/>
                  <a:pt x="83" y="67"/>
                  <a:pt x="84" y="66"/>
                </a:cubicBezTo>
                <a:cubicBezTo>
                  <a:pt x="84" y="66"/>
                  <a:pt x="84" y="65"/>
                  <a:pt x="84" y="65"/>
                </a:cubicBezTo>
                <a:close/>
                <a:moveTo>
                  <a:pt x="88" y="63"/>
                </a:moveTo>
                <a:cubicBezTo>
                  <a:pt x="88" y="63"/>
                  <a:pt x="88" y="63"/>
                  <a:pt x="88" y="63"/>
                </a:cubicBezTo>
                <a:cubicBezTo>
                  <a:pt x="88" y="63"/>
                  <a:pt x="88" y="64"/>
                  <a:pt x="88" y="64"/>
                </a:cubicBezTo>
                <a:cubicBezTo>
                  <a:pt x="88" y="65"/>
                  <a:pt x="88" y="66"/>
                  <a:pt x="87" y="67"/>
                </a:cubicBezTo>
                <a:cubicBezTo>
                  <a:pt x="87" y="66"/>
                  <a:pt x="87" y="66"/>
                  <a:pt x="87" y="66"/>
                </a:cubicBezTo>
                <a:cubicBezTo>
                  <a:pt x="87" y="66"/>
                  <a:pt x="87" y="65"/>
                  <a:pt x="86" y="65"/>
                </a:cubicBezTo>
                <a:cubicBezTo>
                  <a:pt x="86" y="64"/>
                  <a:pt x="86" y="64"/>
                  <a:pt x="86" y="64"/>
                </a:cubicBezTo>
                <a:cubicBezTo>
                  <a:pt x="87" y="64"/>
                  <a:pt x="87" y="64"/>
                  <a:pt x="87" y="63"/>
                </a:cubicBezTo>
                <a:cubicBezTo>
                  <a:pt x="88" y="63"/>
                  <a:pt x="88" y="63"/>
                  <a:pt x="88" y="63"/>
                </a:cubicBezTo>
                <a:close/>
                <a:moveTo>
                  <a:pt x="87" y="67"/>
                </a:moveTo>
                <a:cubicBezTo>
                  <a:pt x="87" y="67"/>
                  <a:pt x="87" y="69"/>
                  <a:pt x="87" y="69"/>
                </a:cubicBezTo>
                <a:cubicBezTo>
                  <a:pt x="87" y="69"/>
                  <a:pt x="87" y="70"/>
                  <a:pt x="87" y="70"/>
                </a:cubicBezTo>
                <a:cubicBezTo>
                  <a:pt x="87" y="70"/>
                  <a:pt x="87" y="70"/>
                  <a:pt x="86" y="70"/>
                </a:cubicBezTo>
                <a:cubicBezTo>
                  <a:pt x="86" y="69"/>
                  <a:pt x="87" y="68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80" y="70"/>
                </a:moveTo>
                <a:cubicBezTo>
                  <a:pt x="80" y="70"/>
                  <a:pt x="81" y="70"/>
                  <a:pt x="82" y="71"/>
                </a:cubicBezTo>
                <a:cubicBezTo>
                  <a:pt x="82" y="71"/>
                  <a:pt x="83" y="71"/>
                  <a:pt x="83" y="71"/>
                </a:cubicBezTo>
                <a:cubicBezTo>
                  <a:pt x="85" y="72"/>
                  <a:pt x="86" y="72"/>
                  <a:pt x="88" y="72"/>
                </a:cubicBezTo>
                <a:cubicBezTo>
                  <a:pt x="88" y="73"/>
                  <a:pt x="90" y="72"/>
                  <a:pt x="91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2"/>
                  <a:pt x="91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89" y="73"/>
                  <a:pt x="89" y="73"/>
                  <a:pt x="89" y="73"/>
                </a:cubicBezTo>
                <a:cubicBezTo>
                  <a:pt x="89" y="73"/>
                  <a:pt x="88" y="74"/>
                  <a:pt x="88" y="74"/>
                </a:cubicBezTo>
                <a:cubicBezTo>
                  <a:pt x="86" y="74"/>
                  <a:pt x="86" y="74"/>
                  <a:pt x="85" y="73"/>
                </a:cubicBezTo>
                <a:cubicBezTo>
                  <a:pt x="84" y="72"/>
                  <a:pt x="83" y="72"/>
                  <a:pt x="82" y="71"/>
                </a:cubicBezTo>
                <a:cubicBezTo>
                  <a:pt x="81" y="71"/>
                  <a:pt x="80" y="71"/>
                  <a:pt x="80" y="70"/>
                </a:cubicBezTo>
                <a:close/>
                <a:moveTo>
                  <a:pt x="82" y="69"/>
                </a:moveTo>
                <a:cubicBezTo>
                  <a:pt x="82" y="69"/>
                  <a:pt x="82" y="69"/>
                  <a:pt x="82" y="69"/>
                </a:cubicBezTo>
                <a:cubicBezTo>
                  <a:pt x="82" y="69"/>
                  <a:pt x="83" y="70"/>
                  <a:pt x="83" y="70"/>
                </a:cubicBezTo>
                <a:cubicBezTo>
                  <a:pt x="83" y="70"/>
                  <a:pt x="83" y="70"/>
                  <a:pt x="83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82" y="70"/>
                  <a:pt x="82" y="70"/>
                  <a:pt x="82" y="70"/>
                </a:cubicBezTo>
                <a:cubicBezTo>
                  <a:pt x="82" y="70"/>
                  <a:pt x="82" y="69"/>
                  <a:pt x="82" y="69"/>
                </a:cubicBezTo>
                <a:close/>
                <a:moveTo>
                  <a:pt x="81" y="66"/>
                </a:moveTo>
                <a:cubicBezTo>
                  <a:pt x="82" y="66"/>
                  <a:pt x="83" y="67"/>
                  <a:pt x="83" y="68"/>
                </a:cubicBezTo>
                <a:cubicBezTo>
                  <a:pt x="82" y="68"/>
                  <a:pt x="82" y="68"/>
                  <a:pt x="82" y="68"/>
                </a:cubicBezTo>
                <a:cubicBezTo>
                  <a:pt x="82" y="68"/>
                  <a:pt x="82" y="68"/>
                  <a:pt x="81" y="68"/>
                </a:cubicBezTo>
                <a:cubicBezTo>
                  <a:pt x="81" y="68"/>
                  <a:pt x="81" y="67"/>
                  <a:pt x="81" y="67"/>
                </a:cubicBezTo>
                <a:cubicBezTo>
                  <a:pt x="81" y="67"/>
                  <a:pt x="81" y="66"/>
                  <a:pt x="81" y="66"/>
                </a:cubicBezTo>
                <a:close/>
                <a:moveTo>
                  <a:pt x="86" y="63"/>
                </a:moveTo>
                <a:cubicBezTo>
                  <a:pt x="86" y="63"/>
                  <a:pt x="86" y="63"/>
                  <a:pt x="86" y="63"/>
                </a:cubicBezTo>
                <a:cubicBezTo>
                  <a:pt x="87" y="62"/>
                  <a:pt x="87" y="62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7" y="61"/>
                  <a:pt x="87" y="61"/>
                  <a:pt x="87" y="60"/>
                </a:cubicBezTo>
                <a:cubicBezTo>
                  <a:pt x="88" y="60"/>
                  <a:pt x="88" y="60"/>
                  <a:pt x="88" y="59"/>
                </a:cubicBezTo>
                <a:cubicBezTo>
                  <a:pt x="88" y="59"/>
                  <a:pt x="88" y="59"/>
                  <a:pt x="88" y="59"/>
                </a:cubicBezTo>
                <a:cubicBezTo>
                  <a:pt x="88" y="59"/>
                  <a:pt x="88" y="59"/>
                  <a:pt x="87" y="60"/>
                </a:cubicBezTo>
                <a:cubicBezTo>
                  <a:pt x="87" y="60"/>
                  <a:pt x="86" y="61"/>
                  <a:pt x="86" y="61"/>
                </a:cubicBezTo>
                <a:cubicBezTo>
                  <a:pt x="85" y="61"/>
                  <a:pt x="85" y="62"/>
                  <a:pt x="85" y="62"/>
                </a:cubicBezTo>
                <a:cubicBezTo>
                  <a:pt x="84" y="62"/>
                  <a:pt x="82" y="62"/>
                  <a:pt x="82" y="62"/>
                </a:cubicBezTo>
                <a:cubicBezTo>
                  <a:pt x="83" y="62"/>
                  <a:pt x="84" y="61"/>
                  <a:pt x="85" y="60"/>
                </a:cubicBezTo>
                <a:cubicBezTo>
                  <a:pt x="85" y="60"/>
                  <a:pt x="86" y="59"/>
                  <a:pt x="87" y="58"/>
                </a:cubicBezTo>
                <a:cubicBezTo>
                  <a:pt x="87" y="58"/>
                  <a:pt x="88" y="58"/>
                  <a:pt x="88" y="58"/>
                </a:cubicBezTo>
                <a:cubicBezTo>
                  <a:pt x="88" y="58"/>
                  <a:pt x="88" y="58"/>
                  <a:pt x="89" y="58"/>
                </a:cubicBezTo>
                <a:cubicBezTo>
                  <a:pt x="89" y="58"/>
                  <a:pt x="89" y="57"/>
                  <a:pt x="89" y="57"/>
                </a:cubicBezTo>
                <a:cubicBezTo>
                  <a:pt x="89" y="57"/>
                  <a:pt x="89" y="57"/>
                  <a:pt x="90" y="57"/>
                </a:cubicBezTo>
                <a:cubicBezTo>
                  <a:pt x="90" y="57"/>
                  <a:pt x="90" y="57"/>
                  <a:pt x="90" y="57"/>
                </a:cubicBezTo>
                <a:cubicBezTo>
                  <a:pt x="90" y="58"/>
                  <a:pt x="90" y="58"/>
                  <a:pt x="90" y="58"/>
                </a:cubicBezTo>
                <a:cubicBezTo>
                  <a:pt x="90" y="58"/>
                  <a:pt x="90" y="59"/>
                  <a:pt x="90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60"/>
                  <a:pt x="89" y="60"/>
                  <a:pt x="88" y="61"/>
                </a:cubicBezTo>
                <a:cubicBezTo>
                  <a:pt x="88" y="61"/>
                  <a:pt x="88" y="61"/>
                  <a:pt x="88" y="61"/>
                </a:cubicBezTo>
                <a:cubicBezTo>
                  <a:pt x="88" y="61"/>
                  <a:pt x="89" y="61"/>
                  <a:pt x="89" y="61"/>
                </a:cubicBezTo>
                <a:cubicBezTo>
                  <a:pt x="89" y="61"/>
                  <a:pt x="89" y="61"/>
                  <a:pt x="89" y="62"/>
                </a:cubicBezTo>
                <a:cubicBezTo>
                  <a:pt x="88" y="62"/>
                  <a:pt x="87" y="63"/>
                  <a:pt x="86" y="63"/>
                </a:cubicBezTo>
                <a:close/>
                <a:moveTo>
                  <a:pt x="70" y="65"/>
                </a:moveTo>
                <a:cubicBezTo>
                  <a:pt x="70" y="65"/>
                  <a:pt x="70" y="65"/>
                  <a:pt x="70" y="65"/>
                </a:cubicBezTo>
                <a:cubicBezTo>
                  <a:pt x="70" y="66"/>
                  <a:pt x="70" y="66"/>
                  <a:pt x="71" y="66"/>
                </a:cubicBezTo>
                <a:cubicBezTo>
                  <a:pt x="71" y="66"/>
                  <a:pt x="71" y="66"/>
                  <a:pt x="71" y="67"/>
                </a:cubicBezTo>
                <a:cubicBezTo>
                  <a:pt x="71" y="67"/>
                  <a:pt x="71" y="67"/>
                  <a:pt x="71" y="68"/>
                </a:cubicBezTo>
                <a:cubicBezTo>
                  <a:pt x="71" y="68"/>
                  <a:pt x="70" y="68"/>
                  <a:pt x="70" y="68"/>
                </a:cubicBezTo>
                <a:cubicBezTo>
                  <a:pt x="71" y="69"/>
                  <a:pt x="71" y="69"/>
                  <a:pt x="71" y="69"/>
                </a:cubicBezTo>
                <a:cubicBezTo>
                  <a:pt x="71" y="70"/>
                  <a:pt x="72" y="71"/>
                  <a:pt x="73" y="71"/>
                </a:cubicBezTo>
                <a:cubicBezTo>
                  <a:pt x="73" y="71"/>
                  <a:pt x="73" y="72"/>
                  <a:pt x="73" y="72"/>
                </a:cubicBezTo>
                <a:cubicBezTo>
                  <a:pt x="74" y="72"/>
                  <a:pt x="75" y="72"/>
                  <a:pt x="75" y="73"/>
                </a:cubicBezTo>
                <a:cubicBezTo>
                  <a:pt x="75" y="73"/>
                  <a:pt x="75" y="73"/>
                  <a:pt x="75" y="73"/>
                </a:cubicBezTo>
                <a:cubicBezTo>
                  <a:pt x="75" y="73"/>
                  <a:pt x="74" y="73"/>
                  <a:pt x="74" y="73"/>
                </a:cubicBezTo>
                <a:cubicBezTo>
                  <a:pt x="74" y="73"/>
                  <a:pt x="73" y="73"/>
                  <a:pt x="73" y="73"/>
                </a:cubicBezTo>
                <a:cubicBezTo>
                  <a:pt x="73" y="74"/>
                  <a:pt x="72" y="73"/>
                  <a:pt x="72" y="73"/>
                </a:cubicBezTo>
                <a:cubicBezTo>
                  <a:pt x="71" y="72"/>
                  <a:pt x="71" y="72"/>
                  <a:pt x="70" y="71"/>
                </a:cubicBezTo>
                <a:cubicBezTo>
                  <a:pt x="70" y="71"/>
                  <a:pt x="70" y="70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8" y="71"/>
                  <a:pt x="67" y="71"/>
                  <a:pt x="66" y="72"/>
                </a:cubicBezTo>
                <a:cubicBezTo>
                  <a:pt x="65" y="73"/>
                  <a:pt x="64" y="73"/>
                  <a:pt x="63" y="73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73"/>
                  <a:pt x="64" y="73"/>
                  <a:pt x="64" y="73"/>
                </a:cubicBezTo>
                <a:cubicBezTo>
                  <a:pt x="64" y="73"/>
                  <a:pt x="65" y="72"/>
                  <a:pt x="65" y="72"/>
                </a:cubicBezTo>
                <a:cubicBezTo>
                  <a:pt x="66" y="72"/>
                  <a:pt x="66" y="71"/>
                  <a:pt x="66" y="71"/>
                </a:cubicBezTo>
                <a:cubicBezTo>
                  <a:pt x="67" y="70"/>
                  <a:pt x="67" y="70"/>
                  <a:pt x="67" y="70"/>
                </a:cubicBezTo>
                <a:cubicBezTo>
                  <a:pt x="68" y="69"/>
                  <a:pt x="68" y="68"/>
                  <a:pt x="68" y="68"/>
                </a:cubicBezTo>
                <a:cubicBezTo>
                  <a:pt x="68" y="67"/>
                  <a:pt x="67" y="66"/>
                  <a:pt x="67" y="66"/>
                </a:cubicBezTo>
                <a:cubicBezTo>
                  <a:pt x="68" y="66"/>
                  <a:pt x="69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7"/>
                  <a:pt x="70" y="66"/>
                  <a:pt x="70" y="65"/>
                </a:cubicBezTo>
                <a:close/>
                <a:moveTo>
                  <a:pt x="71" y="64"/>
                </a:moveTo>
                <a:cubicBezTo>
                  <a:pt x="71" y="64"/>
                  <a:pt x="71" y="63"/>
                  <a:pt x="71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70" y="63"/>
                  <a:pt x="70" y="64"/>
                  <a:pt x="69" y="64"/>
                </a:cubicBezTo>
                <a:cubicBezTo>
                  <a:pt x="69" y="65"/>
                  <a:pt x="68" y="65"/>
                  <a:pt x="67" y="65"/>
                </a:cubicBezTo>
                <a:cubicBezTo>
                  <a:pt x="67" y="65"/>
                  <a:pt x="66" y="66"/>
                  <a:pt x="66" y="65"/>
                </a:cubicBezTo>
                <a:cubicBezTo>
                  <a:pt x="66" y="65"/>
                  <a:pt x="66" y="65"/>
                  <a:pt x="66" y="65"/>
                </a:cubicBezTo>
                <a:cubicBezTo>
                  <a:pt x="66" y="64"/>
                  <a:pt x="67" y="64"/>
                  <a:pt x="67" y="64"/>
                </a:cubicBezTo>
                <a:cubicBezTo>
                  <a:pt x="67" y="64"/>
                  <a:pt x="68" y="63"/>
                  <a:pt x="68" y="63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3"/>
                  <a:pt x="68" y="63"/>
                  <a:pt x="68" y="63"/>
                </a:cubicBezTo>
                <a:cubicBezTo>
                  <a:pt x="69" y="63"/>
                  <a:pt x="69" y="63"/>
                  <a:pt x="69" y="63"/>
                </a:cubicBezTo>
                <a:cubicBezTo>
                  <a:pt x="70" y="63"/>
                  <a:pt x="71" y="62"/>
                  <a:pt x="72" y="62"/>
                </a:cubicBezTo>
                <a:cubicBezTo>
                  <a:pt x="72" y="62"/>
                  <a:pt x="72" y="63"/>
                  <a:pt x="72" y="63"/>
                </a:cubicBezTo>
                <a:cubicBezTo>
                  <a:pt x="72" y="63"/>
                  <a:pt x="72" y="63"/>
                  <a:pt x="73" y="63"/>
                </a:cubicBezTo>
                <a:cubicBezTo>
                  <a:pt x="73" y="63"/>
                  <a:pt x="72" y="64"/>
                  <a:pt x="72" y="64"/>
                </a:cubicBezTo>
                <a:cubicBezTo>
                  <a:pt x="72" y="64"/>
                  <a:pt x="71" y="64"/>
                  <a:pt x="71" y="64"/>
                </a:cubicBezTo>
                <a:close/>
                <a:moveTo>
                  <a:pt x="69" y="58"/>
                </a:moveTo>
                <a:cubicBezTo>
                  <a:pt x="69" y="58"/>
                  <a:pt x="71" y="58"/>
                  <a:pt x="71" y="59"/>
                </a:cubicBezTo>
                <a:cubicBezTo>
                  <a:pt x="71" y="59"/>
                  <a:pt x="71" y="59"/>
                  <a:pt x="71" y="60"/>
                </a:cubicBezTo>
                <a:cubicBezTo>
                  <a:pt x="71" y="60"/>
                  <a:pt x="72" y="60"/>
                  <a:pt x="73" y="59"/>
                </a:cubicBezTo>
                <a:cubicBezTo>
                  <a:pt x="73" y="59"/>
                  <a:pt x="73" y="59"/>
                  <a:pt x="73" y="59"/>
                </a:cubicBezTo>
                <a:cubicBezTo>
                  <a:pt x="73" y="59"/>
                  <a:pt x="74" y="59"/>
                  <a:pt x="74" y="59"/>
                </a:cubicBezTo>
                <a:cubicBezTo>
                  <a:pt x="74" y="59"/>
                  <a:pt x="74" y="59"/>
                  <a:pt x="74" y="60"/>
                </a:cubicBezTo>
                <a:cubicBezTo>
                  <a:pt x="74" y="60"/>
                  <a:pt x="74" y="60"/>
                  <a:pt x="74" y="60"/>
                </a:cubicBezTo>
                <a:cubicBezTo>
                  <a:pt x="73" y="60"/>
                  <a:pt x="72" y="61"/>
                  <a:pt x="70" y="61"/>
                </a:cubicBezTo>
                <a:cubicBezTo>
                  <a:pt x="70" y="61"/>
                  <a:pt x="70" y="61"/>
                  <a:pt x="70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0" y="61"/>
                  <a:pt x="70" y="61"/>
                </a:cubicBezTo>
                <a:cubicBezTo>
                  <a:pt x="69" y="61"/>
                  <a:pt x="68" y="62"/>
                  <a:pt x="67" y="62"/>
                </a:cubicBezTo>
                <a:cubicBezTo>
                  <a:pt x="67" y="61"/>
                  <a:pt x="67" y="61"/>
                  <a:pt x="67" y="61"/>
                </a:cubicBezTo>
                <a:cubicBezTo>
                  <a:pt x="68" y="61"/>
                  <a:pt x="69" y="60"/>
                  <a:pt x="69" y="59"/>
                </a:cubicBezTo>
                <a:cubicBezTo>
                  <a:pt x="69" y="59"/>
                  <a:pt x="69" y="58"/>
                  <a:pt x="69" y="58"/>
                </a:cubicBezTo>
                <a:close/>
                <a:moveTo>
                  <a:pt x="104" y="59"/>
                </a:moveTo>
                <a:cubicBezTo>
                  <a:pt x="105" y="59"/>
                  <a:pt x="105" y="59"/>
                  <a:pt x="105" y="60"/>
                </a:cubicBezTo>
                <a:cubicBezTo>
                  <a:pt x="105" y="60"/>
                  <a:pt x="105" y="60"/>
                  <a:pt x="105" y="60"/>
                </a:cubicBezTo>
                <a:cubicBezTo>
                  <a:pt x="105" y="61"/>
                  <a:pt x="105" y="61"/>
                  <a:pt x="105" y="61"/>
                </a:cubicBezTo>
                <a:cubicBezTo>
                  <a:pt x="105" y="61"/>
                  <a:pt x="104" y="62"/>
                  <a:pt x="104" y="62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04" y="63"/>
                  <a:pt x="104" y="63"/>
                  <a:pt x="105" y="63"/>
                </a:cubicBezTo>
                <a:cubicBezTo>
                  <a:pt x="105" y="63"/>
                  <a:pt x="105" y="63"/>
                  <a:pt x="105" y="63"/>
                </a:cubicBezTo>
                <a:cubicBezTo>
                  <a:pt x="105" y="63"/>
                  <a:pt x="106" y="63"/>
                  <a:pt x="106" y="63"/>
                </a:cubicBezTo>
                <a:cubicBezTo>
                  <a:pt x="106" y="63"/>
                  <a:pt x="106" y="63"/>
                  <a:pt x="106" y="63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6" y="64"/>
                  <a:pt x="105" y="64"/>
                  <a:pt x="105" y="65"/>
                </a:cubicBezTo>
                <a:cubicBezTo>
                  <a:pt x="104" y="65"/>
                  <a:pt x="104" y="65"/>
                  <a:pt x="103" y="65"/>
                </a:cubicBezTo>
                <a:cubicBezTo>
                  <a:pt x="103" y="65"/>
                  <a:pt x="102" y="67"/>
                  <a:pt x="102" y="68"/>
                </a:cubicBezTo>
                <a:cubicBezTo>
                  <a:pt x="103" y="68"/>
                  <a:pt x="103" y="69"/>
                  <a:pt x="105" y="70"/>
                </a:cubicBezTo>
                <a:cubicBezTo>
                  <a:pt x="105" y="70"/>
                  <a:pt x="106" y="70"/>
                  <a:pt x="107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71"/>
                  <a:pt x="106" y="71"/>
                  <a:pt x="106" y="71"/>
                </a:cubicBezTo>
                <a:cubicBezTo>
                  <a:pt x="106" y="71"/>
                  <a:pt x="106" y="71"/>
                  <a:pt x="106" y="72"/>
                </a:cubicBezTo>
                <a:cubicBezTo>
                  <a:pt x="105" y="72"/>
                  <a:pt x="105" y="72"/>
                  <a:pt x="104" y="72"/>
                </a:cubicBezTo>
                <a:cubicBezTo>
                  <a:pt x="104" y="71"/>
                  <a:pt x="103" y="71"/>
                  <a:pt x="103" y="71"/>
                </a:cubicBezTo>
                <a:cubicBezTo>
                  <a:pt x="103" y="71"/>
                  <a:pt x="103" y="70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8"/>
                  <a:pt x="101" y="68"/>
                  <a:pt x="101" y="68"/>
                </a:cubicBezTo>
                <a:cubicBezTo>
                  <a:pt x="101" y="69"/>
                  <a:pt x="100" y="69"/>
                  <a:pt x="100" y="70"/>
                </a:cubicBezTo>
                <a:cubicBezTo>
                  <a:pt x="99" y="71"/>
                  <a:pt x="98" y="71"/>
                  <a:pt x="96" y="72"/>
                </a:cubicBezTo>
                <a:cubicBezTo>
                  <a:pt x="96" y="73"/>
                  <a:pt x="95" y="73"/>
                  <a:pt x="93" y="73"/>
                </a:cubicBezTo>
                <a:cubicBezTo>
                  <a:pt x="93" y="73"/>
                  <a:pt x="93" y="73"/>
                  <a:pt x="93" y="73"/>
                </a:cubicBezTo>
                <a:cubicBezTo>
                  <a:pt x="94" y="73"/>
                  <a:pt x="95" y="72"/>
                  <a:pt x="95" y="72"/>
                </a:cubicBezTo>
                <a:cubicBezTo>
                  <a:pt x="97" y="71"/>
                  <a:pt x="98" y="69"/>
                  <a:pt x="99" y="68"/>
                </a:cubicBezTo>
                <a:cubicBezTo>
                  <a:pt x="100" y="67"/>
                  <a:pt x="100" y="66"/>
                  <a:pt x="100" y="65"/>
                </a:cubicBezTo>
                <a:cubicBezTo>
                  <a:pt x="100" y="65"/>
                  <a:pt x="99" y="64"/>
                  <a:pt x="99" y="64"/>
                </a:cubicBezTo>
                <a:cubicBezTo>
                  <a:pt x="99" y="64"/>
                  <a:pt x="99" y="64"/>
                  <a:pt x="99" y="64"/>
                </a:cubicBezTo>
                <a:cubicBezTo>
                  <a:pt x="100" y="64"/>
                  <a:pt x="101" y="64"/>
                  <a:pt x="102" y="64"/>
                </a:cubicBezTo>
                <a:cubicBezTo>
                  <a:pt x="102" y="63"/>
                  <a:pt x="102" y="63"/>
                  <a:pt x="103" y="62"/>
                </a:cubicBezTo>
                <a:cubicBezTo>
                  <a:pt x="103" y="62"/>
                  <a:pt x="103" y="61"/>
                  <a:pt x="103" y="61"/>
                </a:cubicBezTo>
                <a:cubicBezTo>
                  <a:pt x="103" y="60"/>
                  <a:pt x="104" y="60"/>
                  <a:pt x="104" y="59"/>
                </a:cubicBezTo>
                <a:close/>
                <a:moveTo>
                  <a:pt x="102" y="94"/>
                </a:moveTo>
                <a:cubicBezTo>
                  <a:pt x="102" y="89"/>
                  <a:pt x="102" y="89"/>
                  <a:pt x="102" y="89"/>
                </a:cubicBezTo>
                <a:cubicBezTo>
                  <a:pt x="127" y="89"/>
                  <a:pt x="127" y="89"/>
                  <a:pt x="127" y="89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02" y="94"/>
                  <a:pt x="102" y="94"/>
                  <a:pt x="102" y="94"/>
                </a:cubicBezTo>
                <a:close/>
                <a:moveTo>
                  <a:pt x="112" y="102"/>
                </a:moveTo>
                <a:cubicBezTo>
                  <a:pt x="112" y="98"/>
                  <a:pt x="112" y="98"/>
                  <a:pt x="112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12" y="102"/>
                  <a:pt x="112" y="102"/>
                  <a:pt x="112" y="102"/>
                </a:cubicBezTo>
                <a:close/>
                <a:moveTo>
                  <a:pt x="113" y="20"/>
                </a:moveTo>
                <a:cubicBezTo>
                  <a:pt x="113" y="20"/>
                  <a:pt x="113" y="20"/>
                  <a:pt x="113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1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21"/>
                  <a:pt x="111" y="21"/>
                  <a:pt x="111" y="21"/>
                </a:cubicBezTo>
                <a:cubicBezTo>
                  <a:pt x="111" y="21"/>
                  <a:pt x="111" y="21"/>
                  <a:pt x="111" y="21"/>
                </a:cubicBezTo>
                <a:cubicBezTo>
                  <a:pt x="111" y="21"/>
                  <a:pt x="111" y="21"/>
                  <a:pt x="111" y="21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1" y="19"/>
                  <a:pt x="111" y="19"/>
                  <a:pt x="111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lose/>
                <a:moveTo>
                  <a:pt x="113" y="18"/>
                </a:move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2" y="19"/>
                  <a:pt x="112" y="19"/>
                </a:cubicBezTo>
                <a:cubicBezTo>
                  <a:pt x="112" y="18"/>
                  <a:pt x="112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7"/>
                  <a:pt x="111" y="17"/>
                  <a:pt x="111" y="17"/>
                </a:cubicBezTo>
                <a:cubicBezTo>
                  <a:pt x="111" y="17"/>
                  <a:pt x="112" y="17"/>
                  <a:pt x="112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lose/>
                <a:moveTo>
                  <a:pt x="92" y="11"/>
                </a:move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lose/>
                <a:moveTo>
                  <a:pt x="88" y="29"/>
                </a:move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7" y="29"/>
                  <a:pt x="87" y="29"/>
                  <a:pt x="87" y="29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28"/>
                  <a:pt x="87" y="27"/>
                  <a:pt x="87" y="27"/>
                </a:cubicBezTo>
                <a:cubicBezTo>
                  <a:pt x="87" y="27"/>
                  <a:pt x="87" y="26"/>
                  <a:pt x="87" y="26"/>
                </a:cubicBezTo>
                <a:cubicBezTo>
                  <a:pt x="87" y="26"/>
                  <a:pt x="87" y="26"/>
                  <a:pt x="87" y="26"/>
                </a:cubicBezTo>
                <a:cubicBezTo>
                  <a:pt x="87" y="26"/>
                  <a:pt x="87" y="25"/>
                  <a:pt x="86" y="25"/>
                </a:cubicBezTo>
                <a:cubicBezTo>
                  <a:pt x="86" y="25"/>
                  <a:pt x="86" y="24"/>
                  <a:pt x="86" y="24"/>
                </a:cubicBezTo>
                <a:cubicBezTo>
                  <a:pt x="86" y="23"/>
                  <a:pt x="86" y="23"/>
                  <a:pt x="86" y="22"/>
                </a:cubicBezTo>
                <a:cubicBezTo>
                  <a:pt x="86" y="22"/>
                  <a:pt x="86" y="21"/>
                  <a:pt x="86" y="21"/>
                </a:cubicBezTo>
                <a:cubicBezTo>
                  <a:pt x="86" y="18"/>
                  <a:pt x="86" y="18"/>
                  <a:pt x="86" y="18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5"/>
                  <a:pt x="86" y="15"/>
                  <a:pt x="86" y="15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5"/>
                  <a:pt x="88" y="16"/>
                </a:cubicBezTo>
                <a:cubicBezTo>
                  <a:pt x="88" y="16"/>
                  <a:pt x="88" y="17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20"/>
                  <a:pt x="88" y="20"/>
                  <a:pt x="88" y="20"/>
                </a:cubicBezTo>
                <a:cubicBezTo>
                  <a:pt x="88" y="21"/>
                  <a:pt x="88" y="21"/>
                  <a:pt x="88" y="22"/>
                </a:cubicBezTo>
                <a:cubicBezTo>
                  <a:pt x="88" y="23"/>
                  <a:pt x="88" y="23"/>
                  <a:pt x="88" y="24"/>
                </a:cubicBezTo>
                <a:cubicBezTo>
                  <a:pt x="88" y="24"/>
                  <a:pt x="88" y="24"/>
                  <a:pt x="88" y="25"/>
                </a:cubicBezTo>
                <a:cubicBezTo>
                  <a:pt x="88" y="25"/>
                  <a:pt x="88" y="26"/>
                  <a:pt x="88" y="26"/>
                </a:cubicBezTo>
                <a:cubicBezTo>
                  <a:pt x="88" y="26"/>
                  <a:pt x="88" y="26"/>
                  <a:pt x="88" y="26"/>
                </a:cubicBezTo>
                <a:cubicBezTo>
                  <a:pt x="88" y="26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89" y="28"/>
                  <a:pt x="89" y="28"/>
                  <a:pt x="89" y="28"/>
                </a:cubicBezTo>
                <a:cubicBezTo>
                  <a:pt x="89" y="27"/>
                  <a:pt x="90" y="27"/>
                  <a:pt x="90" y="26"/>
                </a:cubicBezTo>
                <a:cubicBezTo>
                  <a:pt x="90" y="26"/>
                  <a:pt x="90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2"/>
                  <a:pt x="91" y="22"/>
                  <a:pt x="91" y="22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5"/>
                  <a:pt x="91" y="15"/>
                  <a:pt x="91" y="15"/>
                </a:cubicBezTo>
                <a:cubicBezTo>
                  <a:pt x="91" y="14"/>
                  <a:pt x="91" y="14"/>
                  <a:pt x="91" y="13"/>
                </a:cubicBezTo>
                <a:cubicBezTo>
                  <a:pt x="91" y="13"/>
                  <a:pt x="91" y="13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1"/>
                  <a:pt x="91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3" y="11"/>
                  <a:pt x="93" y="11"/>
                </a:cubicBezTo>
                <a:cubicBezTo>
                  <a:pt x="93" y="11"/>
                  <a:pt x="93" y="11"/>
                  <a:pt x="93" y="11"/>
                </a:cubicBezTo>
                <a:cubicBezTo>
                  <a:pt x="93" y="11"/>
                  <a:pt x="93" y="12"/>
                  <a:pt x="93" y="12"/>
                </a:cubicBezTo>
                <a:cubicBezTo>
                  <a:pt x="93" y="12"/>
                  <a:pt x="93" y="12"/>
                  <a:pt x="93" y="12"/>
                </a:cubicBezTo>
                <a:cubicBezTo>
                  <a:pt x="93" y="12"/>
                  <a:pt x="93" y="13"/>
                  <a:pt x="93" y="13"/>
                </a:cubicBezTo>
                <a:cubicBezTo>
                  <a:pt x="93" y="13"/>
                  <a:pt x="93" y="13"/>
                  <a:pt x="93" y="14"/>
                </a:cubicBezTo>
                <a:cubicBezTo>
                  <a:pt x="93" y="14"/>
                  <a:pt x="93" y="14"/>
                  <a:pt x="93" y="14"/>
                </a:cubicBezTo>
                <a:cubicBezTo>
                  <a:pt x="93" y="18"/>
                  <a:pt x="93" y="18"/>
                  <a:pt x="93" y="18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1"/>
                  <a:pt x="93" y="21"/>
                  <a:pt x="93" y="21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4"/>
                  <a:pt x="93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93" y="25"/>
                  <a:pt x="94" y="25"/>
                  <a:pt x="94" y="25"/>
                </a:cubicBezTo>
                <a:cubicBezTo>
                  <a:pt x="94" y="25"/>
                  <a:pt x="94" y="26"/>
                  <a:pt x="94" y="26"/>
                </a:cubicBezTo>
                <a:cubicBezTo>
                  <a:pt x="94" y="26"/>
                  <a:pt x="94" y="26"/>
                  <a:pt x="95" y="27"/>
                </a:cubicBezTo>
                <a:cubicBezTo>
                  <a:pt x="95" y="27"/>
                  <a:pt x="95" y="27"/>
                  <a:pt x="95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6" y="27"/>
                </a:cubicBezTo>
                <a:cubicBezTo>
                  <a:pt x="96" y="27"/>
                  <a:pt x="96" y="27"/>
                  <a:pt x="96" y="27"/>
                </a:cubicBezTo>
                <a:cubicBezTo>
                  <a:pt x="96" y="27"/>
                  <a:pt x="96" y="27"/>
                  <a:pt x="96" y="26"/>
                </a:cubicBezTo>
                <a:cubicBezTo>
                  <a:pt x="96" y="26"/>
                  <a:pt x="96" y="26"/>
                  <a:pt x="96" y="26"/>
                </a:cubicBezTo>
                <a:cubicBezTo>
                  <a:pt x="96" y="26"/>
                  <a:pt x="96" y="26"/>
                  <a:pt x="96" y="25"/>
                </a:cubicBezTo>
                <a:cubicBezTo>
                  <a:pt x="96" y="25"/>
                  <a:pt x="96" y="24"/>
                  <a:pt x="96" y="24"/>
                </a:cubicBezTo>
                <a:cubicBezTo>
                  <a:pt x="96" y="24"/>
                  <a:pt x="96" y="24"/>
                  <a:pt x="96" y="24"/>
                </a:cubicBezTo>
                <a:cubicBezTo>
                  <a:pt x="96" y="18"/>
                  <a:pt x="96" y="18"/>
                  <a:pt x="96" y="18"/>
                </a:cubicBezTo>
                <a:cubicBezTo>
                  <a:pt x="96" y="17"/>
                  <a:pt x="96" y="17"/>
                  <a:pt x="96" y="17"/>
                </a:cubicBezTo>
                <a:cubicBezTo>
                  <a:pt x="96" y="17"/>
                  <a:pt x="96" y="16"/>
                  <a:pt x="96" y="1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3"/>
                  <a:pt x="96" y="13"/>
                </a:cubicBezTo>
                <a:cubicBezTo>
                  <a:pt x="96" y="13"/>
                  <a:pt x="96" y="13"/>
                  <a:pt x="96" y="13"/>
                </a:cubicBezTo>
                <a:cubicBezTo>
                  <a:pt x="96" y="13"/>
                  <a:pt x="96" y="13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4"/>
                  <a:pt x="97" y="14"/>
                  <a:pt x="97" y="14"/>
                </a:cubicBezTo>
                <a:cubicBezTo>
                  <a:pt x="97" y="14"/>
                  <a:pt x="97" y="14"/>
                  <a:pt x="97" y="14"/>
                </a:cubicBezTo>
                <a:cubicBezTo>
                  <a:pt x="97" y="15"/>
                  <a:pt x="97" y="15"/>
                  <a:pt x="97" y="15"/>
                </a:cubicBezTo>
                <a:cubicBezTo>
                  <a:pt x="97" y="17"/>
                  <a:pt x="97" y="17"/>
                  <a:pt x="97" y="17"/>
                </a:cubicBezTo>
                <a:cubicBezTo>
                  <a:pt x="97" y="17"/>
                  <a:pt x="97" y="17"/>
                  <a:pt x="97" y="17"/>
                </a:cubicBezTo>
                <a:cubicBezTo>
                  <a:pt x="97" y="17"/>
                  <a:pt x="97" y="17"/>
                  <a:pt x="97" y="18"/>
                </a:cubicBezTo>
                <a:cubicBezTo>
                  <a:pt x="97" y="19"/>
                  <a:pt x="97" y="19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2"/>
                  <a:pt x="97" y="23"/>
                  <a:pt x="97" y="24"/>
                </a:cubicBezTo>
                <a:cubicBezTo>
                  <a:pt x="97" y="24"/>
                  <a:pt x="97" y="24"/>
                  <a:pt x="97" y="24"/>
                </a:cubicBezTo>
                <a:cubicBezTo>
                  <a:pt x="97" y="24"/>
                  <a:pt x="97" y="24"/>
                  <a:pt x="97" y="25"/>
                </a:cubicBezTo>
                <a:cubicBezTo>
                  <a:pt x="97" y="25"/>
                  <a:pt x="97" y="26"/>
                  <a:pt x="97" y="26"/>
                </a:cubicBezTo>
                <a:cubicBezTo>
                  <a:pt x="97" y="27"/>
                  <a:pt x="97" y="27"/>
                  <a:pt x="97" y="28"/>
                </a:cubicBezTo>
                <a:cubicBezTo>
                  <a:pt x="97" y="28"/>
                  <a:pt x="96" y="29"/>
                  <a:pt x="96" y="29"/>
                </a:cubicBezTo>
                <a:cubicBezTo>
                  <a:pt x="96" y="29"/>
                  <a:pt x="95" y="30"/>
                  <a:pt x="94" y="30"/>
                </a:cubicBezTo>
                <a:cubicBezTo>
                  <a:pt x="94" y="30"/>
                  <a:pt x="93" y="30"/>
                  <a:pt x="92" y="30"/>
                </a:cubicBezTo>
                <a:cubicBezTo>
                  <a:pt x="91" y="30"/>
                  <a:pt x="91" y="30"/>
                  <a:pt x="90" y="30"/>
                </a:cubicBezTo>
                <a:cubicBezTo>
                  <a:pt x="90" y="30"/>
                  <a:pt x="90" y="30"/>
                  <a:pt x="90" y="30"/>
                </a:cubicBezTo>
                <a:cubicBezTo>
                  <a:pt x="90" y="30"/>
                  <a:pt x="89" y="30"/>
                  <a:pt x="89" y="30"/>
                </a:cubicBezTo>
                <a:cubicBezTo>
                  <a:pt x="89" y="30"/>
                  <a:pt x="89" y="30"/>
                  <a:pt x="89" y="30"/>
                </a:cubicBezTo>
                <a:cubicBezTo>
                  <a:pt x="89" y="30"/>
                  <a:pt x="89" y="30"/>
                  <a:pt x="88" y="30"/>
                </a:cubicBezTo>
                <a:cubicBezTo>
                  <a:pt x="88" y="30"/>
                  <a:pt x="88" y="30"/>
                  <a:pt x="88" y="30"/>
                </a:cubicBezTo>
                <a:cubicBezTo>
                  <a:pt x="88" y="29"/>
                  <a:pt x="88" y="29"/>
                  <a:pt x="88" y="29"/>
                </a:cubicBezTo>
                <a:close/>
                <a:moveTo>
                  <a:pt x="94" y="28"/>
                </a:moveTo>
                <a:cubicBezTo>
                  <a:pt x="94" y="29"/>
                  <a:pt x="94" y="29"/>
                  <a:pt x="93" y="29"/>
                </a:cubicBezTo>
                <a:cubicBezTo>
                  <a:pt x="93" y="29"/>
                  <a:pt x="92" y="29"/>
                  <a:pt x="92" y="29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8"/>
                  <a:pt x="90" y="27"/>
                  <a:pt x="91" y="27"/>
                </a:cubicBezTo>
                <a:cubicBezTo>
                  <a:pt x="91" y="27"/>
                  <a:pt x="91" y="26"/>
                  <a:pt x="91" y="26"/>
                </a:cubicBezTo>
                <a:cubicBezTo>
                  <a:pt x="92" y="26"/>
                  <a:pt x="92" y="26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7"/>
                  <a:pt x="93" y="27"/>
                  <a:pt x="94" y="27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lose/>
                <a:moveTo>
                  <a:pt x="17" y="113"/>
                </a:moveTo>
                <a:cubicBezTo>
                  <a:pt x="15" y="112"/>
                  <a:pt x="17" y="108"/>
                  <a:pt x="20" y="108"/>
                </a:cubicBezTo>
                <a:cubicBezTo>
                  <a:pt x="21" y="108"/>
                  <a:pt x="21" y="108"/>
                  <a:pt x="22" y="108"/>
                </a:cubicBezTo>
                <a:cubicBezTo>
                  <a:pt x="22" y="107"/>
                  <a:pt x="22" y="106"/>
                  <a:pt x="21" y="106"/>
                </a:cubicBezTo>
                <a:cubicBezTo>
                  <a:pt x="15" y="105"/>
                  <a:pt x="16" y="90"/>
                  <a:pt x="23" y="89"/>
                </a:cubicBezTo>
                <a:cubicBezTo>
                  <a:pt x="25" y="89"/>
                  <a:pt x="26" y="89"/>
                  <a:pt x="27" y="90"/>
                </a:cubicBezTo>
                <a:cubicBezTo>
                  <a:pt x="28" y="91"/>
                  <a:pt x="27" y="92"/>
                  <a:pt x="26" y="91"/>
                </a:cubicBezTo>
                <a:cubicBezTo>
                  <a:pt x="25" y="90"/>
                  <a:pt x="25" y="90"/>
                  <a:pt x="24" y="90"/>
                </a:cubicBezTo>
                <a:cubicBezTo>
                  <a:pt x="23" y="91"/>
                  <a:pt x="22" y="91"/>
                  <a:pt x="21" y="92"/>
                </a:cubicBezTo>
                <a:cubicBezTo>
                  <a:pt x="21" y="92"/>
                  <a:pt x="20" y="94"/>
                  <a:pt x="20" y="94"/>
                </a:cubicBezTo>
                <a:cubicBezTo>
                  <a:pt x="20" y="95"/>
                  <a:pt x="20" y="95"/>
                  <a:pt x="21" y="96"/>
                </a:cubicBezTo>
                <a:cubicBezTo>
                  <a:pt x="23" y="97"/>
                  <a:pt x="27" y="96"/>
                  <a:pt x="26" y="98"/>
                </a:cubicBezTo>
                <a:cubicBezTo>
                  <a:pt x="26" y="99"/>
                  <a:pt x="24" y="99"/>
                  <a:pt x="23" y="98"/>
                </a:cubicBezTo>
                <a:cubicBezTo>
                  <a:pt x="21" y="97"/>
                  <a:pt x="20" y="98"/>
                  <a:pt x="19" y="100"/>
                </a:cubicBezTo>
                <a:cubicBezTo>
                  <a:pt x="19" y="102"/>
                  <a:pt x="20" y="102"/>
                  <a:pt x="20" y="102"/>
                </a:cubicBezTo>
                <a:cubicBezTo>
                  <a:pt x="21" y="102"/>
                  <a:pt x="21" y="102"/>
                  <a:pt x="22" y="102"/>
                </a:cubicBezTo>
                <a:cubicBezTo>
                  <a:pt x="22" y="101"/>
                  <a:pt x="23" y="101"/>
                  <a:pt x="24" y="101"/>
                </a:cubicBezTo>
                <a:cubicBezTo>
                  <a:pt x="24" y="101"/>
                  <a:pt x="25" y="101"/>
                  <a:pt x="24" y="102"/>
                </a:cubicBezTo>
                <a:cubicBezTo>
                  <a:pt x="24" y="103"/>
                  <a:pt x="24" y="104"/>
                  <a:pt x="27" y="105"/>
                </a:cubicBezTo>
                <a:cubicBezTo>
                  <a:pt x="27" y="105"/>
                  <a:pt x="27" y="105"/>
                  <a:pt x="27" y="106"/>
                </a:cubicBezTo>
                <a:cubicBezTo>
                  <a:pt x="27" y="107"/>
                  <a:pt x="26" y="107"/>
                  <a:pt x="25" y="107"/>
                </a:cubicBezTo>
                <a:cubicBezTo>
                  <a:pt x="26" y="110"/>
                  <a:pt x="22" y="111"/>
                  <a:pt x="20" y="110"/>
                </a:cubicBezTo>
                <a:cubicBezTo>
                  <a:pt x="18" y="110"/>
                  <a:pt x="18" y="112"/>
                  <a:pt x="17" y="113"/>
                </a:cubicBezTo>
                <a:close/>
                <a:moveTo>
                  <a:pt x="45" y="108"/>
                </a:moveTo>
                <a:cubicBezTo>
                  <a:pt x="46" y="107"/>
                  <a:pt x="50" y="109"/>
                  <a:pt x="51" y="110"/>
                </a:cubicBezTo>
                <a:cubicBezTo>
                  <a:pt x="51" y="110"/>
                  <a:pt x="51" y="110"/>
                  <a:pt x="51" y="110"/>
                </a:cubicBezTo>
                <a:cubicBezTo>
                  <a:pt x="50" y="112"/>
                  <a:pt x="47" y="109"/>
                  <a:pt x="46" y="109"/>
                </a:cubicBezTo>
                <a:cubicBezTo>
                  <a:pt x="45" y="110"/>
                  <a:pt x="44" y="109"/>
                  <a:pt x="45" y="108"/>
                </a:cubicBezTo>
                <a:close/>
                <a:moveTo>
                  <a:pt x="25" y="127"/>
                </a:moveTo>
                <a:cubicBezTo>
                  <a:pt x="24" y="128"/>
                  <a:pt x="24" y="128"/>
                  <a:pt x="24" y="128"/>
                </a:cubicBezTo>
                <a:cubicBezTo>
                  <a:pt x="20" y="129"/>
                  <a:pt x="18" y="126"/>
                  <a:pt x="17" y="125"/>
                </a:cubicBezTo>
                <a:cubicBezTo>
                  <a:pt x="16" y="123"/>
                  <a:pt x="18" y="123"/>
                  <a:pt x="17" y="122"/>
                </a:cubicBezTo>
                <a:cubicBezTo>
                  <a:pt x="15" y="120"/>
                  <a:pt x="12" y="116"/>
                  <a:pt x="16" y="114"/>
                </a:cubicBezTo>
                <a:cubicBezTo>
                  <a:pt x="16" y="114"/>
                  <a:pt x="17" y="115"/>
                  <a:pt x="17" y="116"/>
                </a:cubicBezTo>
                <a:cubicBezTo>
                  <a:pt x="17" y="116"/>
                  <a:pt x="16" y="118"/>
                  <a:pt x="17" y="119"/>
                </a:cubicBezTo>
                <a:cubicBezTo>
                  <a:pt x="18" y="119"/>
                  <a:pt x="19" y="120"/>
                  <a:pt x="20" y="121"/>
                </a:cubicBezTo>
                <a:cubicBezTo>
                  <a:pt x="22" y="122"/>
                  <a:pt x="21" y="123"/>
                  <a:pt x="21" y="124"/>
                </a:cubicBezTo>
                <a:cubicBezTo>
                  <a:pt x="22" y="126"/>
                  <a:pt x="23" y="126"/>
                  <a:pt x="25" y="126"/>
                </a:cubicBezTo>
                <a:cubicBezTo>
                  <a:pt x="26" y="126"/>
                  <a:pt x="26" y="127"/>
                  <a:pt x="25" y="127"/>
                </a:cubicBezTo>
                <a:close/>
                <a:moveTo>
                  <a:pt x="41" y="96"/>
                </a:moveTo>
                <a:cubicBezTo>
                  <a:pt x="41" y="95"/>
                  <a:pt x="42" y="95"/>
                  <a:pt x="41" y="94"/>
                </a:cubicBezTo>
                <a:cubicBezTo>
                  <a:pt x="38" y="88"/>
                  <a:pt x="42" y="89"/>
                  <a:pt x="42" y="86"/>
                </a:cubicBezTo>
                <a:cubicBezTo>
                  <a:pt x="42" y="85"/>
                  <a:pt x="42" y="85"/>
                  <a:pt x="41" y="85"/>
                </a:cubicBezTo>
                <a:cubicBezTo>
                  <a:pt x="40" y="84"/>
                  <a:pt x="39" y="85"/>
                  <a:pt x="38" y="85"/>
                </a:cubicBezTo>
                <a:cubicBezTo>
                  <a:pt x="37" y="85"/>
                  <a:pt x="37" y="83"/>
                  <a:pt x="36" y="83"/>
                </a:cubicBezTo>
                <a:cubicBezTo>
                  <a:pt x="35" y="83"/>
                  <a:pt x="34" y="84"/>
                  <a:pt x="33" y="83"/>
                </a:cubicBezTo>
                <a:cubicBezTo>
                  <a:pt x="31" y="82"/>
                  <a:pt x="32" y="83"/>
                  <a:pt x="29" y="83"/>
                </a:cubicBezTo>
                <a:cubicBezTo>
                  <a:pt x="27" y="83"/>
                  <a:pt x="26" y="84"/>
                  <a:pt x="25" y="87"/>
                </a:cubicBezTo>
                <a:cubicBezTo>
                  <a:pt x="25" y="88"/>
                  <a:pt x="24" y="88"/>
                  <a:pt x="24" y="88"/>
                </a:cubicBezTo>
                <a:cubicBezTo>
                  <a:pt x="24" y="87"/>
                  <a:pt x="23" y="85"/>
                  <a:pt x="25" y="83"/>
                </a:cubicBezTo>
                <a:cubicBezTo>
                  <a:pt x="26" y="82"/>
                  <a:pt x="28" y="82"/>
                  <a:pt x="29" y="81"/>
                </a:cubicBezTo>
                <a:cubicBezTo>
                  <a:pt x="31" y="80"/>
                  <a:pt x="33" y="80"/>
                  <a:pt x="35" y="81"/>
                </a:cubicBezTo>
                <a:cubicBezTo>
                  <a:pt x="37" y="81"/>
                  <a:pt x="38" y="82"/>
                  <a:pt x="39" y="84"/>
                </a:cubicBezTo>
                <a:cubicBezTo>
                  <a:pt x="39" y="85"/>
                  <a:pt x="41" y="83"/>
                  <a:pt x="42" y="84"/>
                </a:cubicBezTo>
                <a:cubicBezTo>
                  <a:pt x="43" y="84"/>
                  <a:pt x="44" y="84"/>
                  <a:pt x="44" y="86"/>
                </a:cubicBezTo>
                <a:cubicBezTo>
                  <a:pt x="45" y="87"/>
                  <a:pt x="44" y="89"/>
                  <a:pt x="43" y="90"/>
                </a:cubicBezTo>
                <a:cubicBezTo>
                  <a:pt x="43" y="91"/>
                  <a:pt x="43" y="91"/>
                  <a:pt x="43" y="91"/>
                </a:cubicBezTo>
                <a:cubicBezTo>
                  <a:pt x="44" y="93"/>
                  <a:pt x="46" y="90"/>
                  <a:pt x="48" y="88"/>
                </a:cubicBezTo>
                <a:cubicBezTo>
                  <a:pt x="49" y="86"/>
                  <a:pt x="50" y="86"/>
                  <a:pt x="51" y="86"/>
                </a:cubicBezTo>
                <a:cubicBezTo>
                  <a:pt x="52" y="86"/>
                  <a:pt x="53" y="87"/>
                  <a:pt x="54" y="88"/>
                </a:cubicBezTo>
                <a:cubicBezTo>
                  <a:pt x="55" y="89"/>
                  <a:pt x="55" y="90"/>
                  <a:pt x="54" y="90"/>
                </a:cubicBezTo>
                <a:cubicBezTo>
                  <a:pt x="52" y="90"/>
                  <a:pt x="51" y="90"/>
                  <a:pt x="49" y="88"/>
                </a:cubicBezTo>
                <a:cubicBezTo>
                  <a:pt x="48" y="88"/>
                  <a:pt x="48" y="90"/>
                  <a:pt x="47" y="91"/>
                </a:cubicBezTo>
                <a:cubicBezTo>
                  <a:pt x="47" y="94"/>
                  <a:pt x="43" y="94"/>
                  <a:pt x="42" y="98"/>
                </a:cubicBezTo>
                <a:cubicBezTo>
                  <a:pt x="42" y="98"/>
                  <a:pt x="42" y="98"/>
                  <a:pt x="41" y="99"/>
                </a:cubicBezTo>
                <a:cubicBezTo>
                  <a:pt x="41" y="100"/>
                  <a:pt x="40" y="100"/>
                  <a:pt x="41" y="99"/>
                </a:cubicBezTo>
                <a:cubicBezTo>
                  <a:pt x="41" y="97"/>
                  <a:pt x="41" y="98"/>
                  <a:pt x="41" y="97"/>
                </a:cubicBezTo>
                <a:cubicBezTo>
                  <a:pt x="41" y="97"/>
                  <a:pt x="41" y="96"/>
                  <a:pt x="41" y="96"/>
                </a:cubicBezTo>
                <a:close/>
                <a:moveTo>
                  <a:pt x="39" y="111"/>
                </a:moveTo>
                <a:cubicBezTo>
                  <a:pt x="38" y="111"/>
                  <a:pt x="36" y="110"/>
                  <a:pt x="35" y="109"/>
                </a:cubicBezTo>
                <a:cubicBezTo>
                  <a:pt x="35" y="108"/>
                  <a:pt x="34" y="107"/>
                  <a:pt x="34" y="106"/>
                </a:cubicBezTo>
                <a:cubicBezTo>
                  <a:pt x="29" y="105"/>
                  <a:pt x="27" y="102"/>
                  <a:pt x="27" y="101"/>
                </a:cubicBezTo>
                <a:cubicBezTo>
                  <a:pt x="27" y="101"/>
                  <a:pt x="28" y="101"/>
                  <a:pt x="29" y="102"/>
                </a:cubicBezTo>
                <a:cubicBezTo>
                  <a:pt x="30" y="104"/>
                  <a:pt x="34" y="104"/>
                  <a:pt x="34" y="104"/>
                </a:cubicBezTo>
                <a:cubicBezTo>
                  <a:pt x="33" y="103"/>
                  <a:pt x="33" y="101"/>
                  <a:pt x="34" y="100"/>
                </a:cubicBezTo>
                <a:cubicBezTo>
                  <a:pt x="34" y="99"/>
                  <a:pt x="34" y="99"/>
                  <a:pt x="33" y="99"/>
                </a:cubicBezTo>
                <a:cubicBezTo>
                  <a:pt x="31" y="97"/>
                  <a:pt x="29" y="98"/>
                  <a:pt x="28" y="97"/>
                </a:cubicBezTo>
                <a:cubicBezTo>
                  <a:pt x="27" y="96"/>
                  <a:pt x="28" y="94"/>
                  <a:pt x="30" y="95"/>
                </a:cubicBezTo>
                <a:cubicBezTo>
                  <a:pt x="30" y="95"/>
                  <a:pt x="31" y="96"/>
                  <a:pt x="32" y="96"/>
                </a:cubicBezTo>
                <a:cubicBezTo>
                  <a:pt x="33" y="97"/>
                  <a:pt x="33" y="96"/>
                  <a:pt x="33" y="95"/>
                </a:cubicBezTo>
                <a:cubicBezTo>
                  <a:pt x="33" y="93"/>
                  <a:pt x="34" y="89"/>
                  <a:pt x="34" y="88"/>
                </a:cubicBezTo>
                <a:cubicBezTo>
                  <a:pt x="34" y="87"/>
                  <a:pt x="34" y="87"/>
                  <a:pt x="35" y="87"/>
                </a:cubicBezTo>
                <a:cubicBezTo>
                  <a:pt x="36" y="87"/>
                  <a:pt x="37" y="88"/>
                  <a:pt x="38" y="89"/>
                </a:cubicBezTo>
                <a:cubicBezTo>
                  <a:pt x="38" y="89"/>
                  <a:pt x="38" y="90"/>
                  <a:pt x="38" y="90"/>
                </a:cubicBezTo>
                <a:cubicBezTo>
                  <a:pt x="36" y="93"/>
                  <a:pt x="35" y="94"/>
                  <a:pt x="36" y="96"/>
                </a:cubicBezTo>
                <a:cubicBezTo>
                  <a:pt x="36" y="96"/>
                  <a:pt x="36" y="98"/>
                  <a:pt x="36" y="99"/>
                </a:cubicBezTo>
                <a:cubicBezTo>
                  <a:pt x="37" y="99"/>
                  <a:pt x="38" y="99"/>
                  <a:pt x="39" y="98"/>
                </a:cubicBezTo>
                <a:cubicBezTo>
                  <a:pt x="39" y="97"/>
                  <a:pt x="40" y="98"/>
                  <a:pt x="39" y="99"/>
                </a:cubicBezTo>
                <a:cubicBezTo>
                  <a:pt x="39" y="100"/>
                  <a:pt x="37" y="101"/>
                  <a:pt x="37" y="101"/>
                </a:cubicBezTo>
                <a:cubicBezTo>
                  <a:pt x="36" y="103"/>
                  <a:pt x="37" y="109"/>
                  <a:pt x="38" y="107"/>
                </a:cubicBezTo>
                <a:cubicBezTo>
                  <a:pt x="40" y="105"/>
                  <a:pt x="41" y="103"/>
                  <a:pt x="45" y="104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3" y="104"/>
                  <a:pt x="39" y="106"/>
                  <a:pt x="40" y="108"/>
                </a:cubicBezTo>
                <a:cubicBezTo>
                  <a:pt x="40" y="109"/>
                  <a:pt x="41" y="109"/>
                  <a:pt x="41" y="110"/>
                </a:cubicBezTo>
                <a:cubicBezTo>
                  <a:pt x="40" y="111"/>
                  <a:pt x="40" y="112"/>
                  <a:pt x="39" y="111"/>
                </a:cubicBezTo>
                <a:close/>
                <a:moveTo>
                  <a:pt x="55" y="122"/>
                </a:moveTo>
                <a:cubicBezTo>
                  <a:pt x="54" y="121"/>
                  <a:pt x="54" y="121"/>
                  <a:pt x="55" y="120"/>
                </a:cubicBezTo>
                <a:cubicBezTo>
                  <a:pt x="55" y="119"/>
                  <a:pt x="57" y="120"/>
                  <a:pt x="58" y="120"/>
                </a:cubicBezTo>
                <a:cubicBezTo>
                  <a:pt x="61" y="120"/>
                  <a:pt x="60" y="117"/>
                  <a:pt x="61" y="117"/>
                </a:cubicBezTo>
                <a:cubicBezTo>
                  <a:pt x="63" y="114"/>
                  <a:pt x="61" y="125"/>
                  <a:pt x="55" y="122"/>
                </a:cubicBezTo>
                <a:close/>
                <a:moveTo>
                  <a:pt x="58" y="115"/>
                </a:moveTo>
                <a:cubicBezTo>
                  <a:pt x="59" y="113"/>
                  <a:pt x="61" y="110"/>
                  <a:pt x="59" y="108"/>
                </a:cubicBezTo>
                <a:cubicBezTo>
                  <a:pt x="58" y="108"/>
                  <a:pt x="58" y="106"/>
                  <a:pt x="59" y="106"/>
                </a:cubicBezTo>
                <a:cubicBezTo>
                  <a:pt x="61" y="106"/>
                  <a:pt x="64" y="107"/>
                  <a:pt x="64" y="109"/>
                </a:cubicBezTo>
                <a:cubicBezTo>
                  <a:pt x="64" y="113"/>
                  <a:pt x="60" y="114"/>
                  <a:pt x="60" y="115"/>
                </a:cubicBezTo>
                <a:cubicBezTo>
                  <a:pt x="60" y="116"/>
                  <a:pt x="59" y="116"/>
                  <a:pt x="58" y="116"/>
                </a:cubicBezTo>
                <a:cubicBezTo>
                  <a:pt x="57" y="115"/>
                  <a:pt x="57" y="115"/>
                  <a:pt x="58" y="115"/>
                </a:cubicBezTo>
                <a:close/>
                <a:moveTo>
                  <a:pt x="52" y="111"/>
                </a:moveTo>
                <a:cubicBezTo>
                  <a:pt x="54" y="106"/>
                  <a:pt x="48" y="101"/>
                  <a:pt x="47" y="101"/>
                </a:cubicBezTo>
                <a:cubicBezTo>
                  <a:pt x="46" y="101"/>
                  <a:pt x="47" y="100"/>
                  <a:pt x="47" y="100"/>
                </a:cubicBezTo>
                <a:cubicBezTo>
                  <a:pt x="53" y="103"/>
                  <a:pt x="51" y="101"/>
                  <a:pt x="51" y="97"/>
                </a:cubicBezTo>
                <a:cubicBezTo>
                  <a:pt x="51" y="95"/>
                  <a:pt x="51" y="92"/>
                  <a:pt x="52" y="92"/>
                </a:cubicBezTo>
                <a:cubicBezTo>
                  <a:pt x="52" y="92"/>
                  <a:pt x="51" y="97"/>
                  <a:pt x="53" y="98"/>
                </a:cubicBezTo>
                <a:cubicBezTo>
                  <a:pt x="53" y="99"/>
                  <a:pt x="54" y="96"/>
                  <a:pt x="54" y="96"/>
                </a:cubicBezTo>
                <a:cubicBezTo>
                  <a:pt x="55" y="95"/>
                  <a:pt x="55" y="96"/>
                  <a:pt x="55" y="97"/>
                </a:cubicBezTo>
                <a:cubicBezTo>
                  <a:pt x="54" y="101"/>
                  <a:pt x="56" y="109"/>
                  <a:pt x="54" y="113"/>
                </a:cubicBezTo>
                <a:cubicBezTo>
                  <a:pt x="53" y="114"/>
                  <a:pt x="51" y="114"/>
                  <a:pt x="52" y="111"/>
                </a:cubicBezTo>
                <a:close/>
                <a:moveTo>
                  <a:pt x="56" y="107"/>
                </a:moveTo>
                <a:cubicBezTo>
                  <a:pt x="55" y="107"/>
                  <a:pt x="55" y="106"/>
                  <a:pt x="55" y="106"/>
                </a:cubicBezTo>
                <a:cubicBezTo>
                  <a:pt x="56" y="105"/>
                  <a:pt x="58" y="104"/>
                  <a:pt x="58" y="104"/>
                </a:cubicBezTo>
                <a:cubicBezTo>
                  <a:pt x="59" y="103"/>
                  <a:pt x="58" y="103"/>
                  <a:pt x="58" y="102"/>
                </a:cubicBezTo>
                <a:cubicBezTo>
                  <a:pt x="58" y="102"/>
                  <a:pt x="57" y="102"/>
                  <a:pt x="57" y="101"/>
                </a:cubicBezTo>
                <a:cubicBezTo>
                  <a:pt x="57" y="100"/>
                  <a:pt x="59" y="100"/>
                  <a:pt x="59" y="99"/>
                </a:cubicBezTo>
                <a:cubicBezTo>
                  <a:pt x="59" y="96"/>
                  <a:pt x="58" y="97"/>
                  <a:pt x="58" y="95"/>
                </a:cubicBezTo>
                <a:cubicBezTo>
                  <a:pt x="58" y="93"/>
                  <a:pt x="56" y="92"/>
                  <a:pt x="56" y="92"/>
                </a:cubicBezTo>
                <a:cubicBezTo>
                  <a:pt x="55" y="91"/>
                  <a:pt x="56" y="90"/>
                  <a:pt x="57" y="91"/>
                </a:cubicBezTo>
                <a:cubicBezTo>
                  <a:pt x="62" y="92"/>
                  <a:pt x="63" y="96"/>
                  <a:pt x="60" y="99"/>
                </a:cubicBezTo>
                <a:cubicBezTo>
                  <a:pt x="62" y="102"/>
                  <a:pt x="59" y="106"/>
                  <a:pt x="56" y="107"/>
                </a:cubicBezTo>
                <a:close/>
                <a:moveTo>
                  <a:pt x="76" y="8"/>
                </a:moveTo>
                <a:cubicBezTo>
                  <a:pt x="76" y="54"/>
                  <a:pt x="76" y="54"/>
                  <a:pt x="76" y="54"/>
                </a:cubicBezTo>
                <a:cubicBezTo>
                  <a:pt x="76" y="54"/>
                  <a:pt x="76" y="54"/>
                  <a:pt x="76" y="54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24"/>
                  <a:pt x="4" y="24"/>
                  <a:pt x="4" y="24"/>
                </a:cubicBezTo>
                <a:cubicBezTo>
                  <a:pt x="11" y="20"/>
                  <a:pt x="22" y="12"/>
                  <a:pt x="2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125" y="4"/>
                  <a:pt x="125" y="4"/>
                  <a:pt x="125" y="4"/>
                </a:cubicBezTo>
                <a:cubicBezTo>
                  <a:pt x="130" y="12"/>
                  <a:pt x="140" y="21"/>
                  <a:pt x="147" y="24"/>
                </a:cubicBezTo>
                <a:cubicBezTo>
                  <a:pt x="147" y="39"/>
                  <a:pt x="147" y="39"/>
                  <a:pt x="147" y="39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31" y="46"/>
                  <a:pt x="131" y="46"/>
                  <a:pt x="131" y="46"/>
                </a:cubicBezTo>
                <a:cubicBezTo>
                  <a:pt x="147" y="46"/>
                  <a:pt x="147" y="46"/>
                  <a:pt x="147" y="46"/>
                </a:cubicBezTo>
                <a:cubicBezTo>
                  <a:pt x="147" y="54"/>
                  <a:pt x="147" y="54"/>
                  <a:pt x="147" y="54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46"/>
                  <a:pt x="86" y="46"/>
                  <a:pt x="86" y="46"/>
                </a:cubicBezTo>
                <a:cubicBezTo>
                  <a:pt x="102" y="46"/>
                  <a:pt x="102" y="46"/>
                  <a:pt x="102" y="46"/>
                </a:cubicBezTo>
                <a:cubicBezTo>
                  <a:pt x="102" y="39"/>
                  <a:pt x="102" y="39"/>
                  <a:pt x="102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6" y="33"/>
                  <a:pt x="86" y="33"/>
                  <a:pt x="86" y="33"/>
                </a:cubicBezTo>
                <a:cubicBezTo>
                  <a:pt x="143" y="33"/>
                  <a:pt x="143" y="33"/>
                  <a:pt x="143" y="33"/>
                </a:cubicBezTo>
                <a:cubicBezTo>
                  <a:pt x="136" y="30"/>
                  <a:pt x="122" y="20"/>
                  <a:pt x="118" y="8"/>
                </a:cubicBezTo>
                <a:cubicBezTo>
                  <a:pt x="76" y="8"/>
                  <a:pt x="76" y="8"/>
                  <a:pt x="76" y="8"/>
                </a:cubicBezTo>
                <a:close/>
                <a:moveTo>
                  <a:pt x="49" y="141"/>
                </a:moveTo>
                <a:cubicBezTo>
                  <a:pt x="48" y="142"/>
                  <a:pt x="50" y="143"/>
                  <a:pt x="51" y="143"/>
                </a:cubicBezTo>
                <a:cubicBezTo>
                  <a:pt x="54" y="142"/>
                  <a:pt x="60" y="144"/>
                  <a:pt x="59" y="142"/>
                </a:cubicBezTo>
                <a:cubicBezTo>
                  <a:pt x="54" y="141"/>
                  <a:pt x="52" y="133"/>
                  <a:pt x="54" y="130"/>
                </a:cubicBezTo>
                <a:cubicBezTo>
                  <a:pt x="55" y="127"/>
                  <a:pt x="61" y="127"/>
                  <a:pt x="62" y="123"/>
                </a:cubicBezTo>
                <a:cubicBezTo>
                  <a:pt x="62" y="123"/>
                  <a:pt x="62" y="122"/>
                  <a:pt x="61" y="123"/>
                </a:cubicBezTo>
                <a:cubicBezTo>
                  <a:pt x="59" y="123"/>
                  <a:pt x="57" y="125"/>
                  <a:pt x="56" y="125"/>
                </a:cubicBezTo>
                <a:cubicBezTo>
                  <a:pt x="53" y="125"/>
                  <a:pt x="54" y="122"/>
                  <a:pt x="55" y="118"/>
                </a:cubicBezTo>
                <a:cubicBezTo>
                  <a:pt x="55" y="117"/>
                  <a:pt x="56" y="114"/>
                  <a:pt x="56" y="114"/>
                </a:cubicBezTo>
                <a:cubicBezTo>
                  <a:pt x="55" y="112"/>
                  <a:pt x="54" y="112"/>
                  <a:pt x="54" y="114"/>
                </a:cubicBezTo>
                <a:cubicBezTo>
                  <a:pt x="54" y="115"/>
                  <a:pt x="52" y="120"/>
                  <a:pt x="50" y="119"/>
                </a:cubicBezTo>
                <a:cubicBezTo>
                  <a:pt x="47" y="118"/>
                  <a:pt x="47" y="118"/>
                  <a:pt x="47" y="117"/>
                </a:cubicBezTo>
                <a:cubicBezTo>
                  <a:pt x="45" y="114"/>
                  <a:pt x="44" y="114"/>
                  <a:pt x="44" y="114"/>
                </a:cubicBezTo>
                <a:cubicBezTo>
                  <a:pt x="42" y="114"/>
                  <a:pt x="44" y="116"/>
                  <a:pt x="44" y="117"/>
                </a:cubicBezTo>
                <a:cubicBezTo>
                  <a:pt x="44" y="118"/>
                  <a:pt x="42" y="119"/>
                  <a:pt x="41" y="118"/>
                </a:cubicBezTo>
                <a:cubicBezTo>
                  <a:pt x="40" y="117"/>
                  <a:pt x="39" y="116"/>
                  <a:pt x="39" y="113"/>
                </a:cubicBezTo>
                <a:cubicBezTo>
                  <a:pt x="37" y="111"/>
                  <a:pt x="37" y="111"/>
                  <a:pt x="35" y="112"/>
                </a:cubicBezTo>
                <a:cubicBezTo>
                  <a:pt x="33" y="109"/>
                  <a:pt x="29" y="114"/>
                  <a:pt x="30" y="114"/>
                </a:cubicBezTo>
                <a:cubicBezTo>
                  <a:pt x="29" y="114"/>
                  <a:pt x="27" y="112"/>
                  <a:pt x="27" y="113"/>
                </a:cubicBezTo>
                <a:cubicBezTo>
                  <a:pt x="26" y="113"/>
                  <a:pt x="25" y="113"/>
                  <a:pt x="24" y="111"/>
                </a:cubicBezTo>
                <a:cubicBezTo>
                  <a:pt x="24" y="111"/>
                  <a:pt x="24" y="111"/>
                  <a:pt x="24" y="111"/>
                </a:cubicBezTo>
                <a:cubicBezTo>
                  <a:pt x="23" y="112"/>
                  <a:pt x="24" y="113"/>
                  <a:pt x="24" y="113"/>
                </a:cubicBezTo>
                <a:cubicBezTo>
                  <a:pt x="21" y="114"/>
                  <a:pt x="18" y="115"/>
                  <a:pt x="20" y="119"/>
                </a:cubicBezTo>
                <a:cubicBezTo>
                  <a:pt x="24" y="121"/>
                  <a:pt x="24" y="117"/>
                  <a:pt x="24" y="116"/>
                </a:cubicBezTo>
                <a:cubicBezTo>
                  <a:pt x="27" y="111"/>
                  <a:pt x="28" y="118"/>
                  <a:pt x="31" y="116"/>
                </a:cubicBezTo>
                <a:cubicBezTo>
                  <a:pt x="31" y="116"/>
                  <a:pt x="31" y="116"/>
                  <a:pt x="31" y="115"/>
                </a:cubicBezTo>
                <a:cubicBezTo>
                  <a:pt x="30" y="114"/>
                  <a:pt x="33" y="112"/>
                  <a:pt x="34" y="113"/>
                </a:cubicBezTo>
                <a:cubicBezTo>
                  <a:pt x="36" y="114"/>
                  <a:pt x="36" y="118"/>
                  <a:pt x="36" y="120"/>
                </a:cubicBezTo>
                <a:cubicBezTo>
                  <a:pt x="36" y="121"/>
                  <a:pt x="32" y="120"/>
                  <a:pt x="31" y="118"/>
                </a:cubicBezTo>
                <a:cubicBezTo>
                  <a:pt x="30" y="117"/>
                  <a:pt x="31" y="118"/>
                  <a:pt x="31" y="120"/>
                </a:cubicBezTo>
                <a:cubicBezTo>
                  <a:pt x="32" y="120"/>
                  <a:pt x="31" y="120"/>
                  <a:pt x="27" y="119"/>
                </a:cubicBezTo>
                <a:cubicBezTo>
                  <a:pt x="26" y="119"/>
                  <a:pt x="26" y="120"/>
                  <a:pt x="26" y="120"/>
                </a:cubicBezTo>
                <a:cubicBezTo>
                  <a:pt x="28" y="122"/>
                  <a:pt x="33" y="121"/>
                  <a:pt x="33" y="121"/>
                </a:cubicBezTo>
                <a:cubicBezTo>
                  <a:pt x="34" y="121"/>
                  <a:pt x="34" y="122"/>
                  <a:pt x="36" y="123"/>
                </a:cubicBezTo>
                <a:cubicBezTo>
                  <a:pt x="36" y="124"/>
                  <a:pt x="36" y="124"/>
                  <a:pt x="36" y="125"/>
                </a:cubicBezTo>
                <a:cubicBezTo>
                  <a:pt x="35" y="126"/>
                  <a:pt x="34" y="126"/>
                  <a:pt x="34" y="125"/>
                </a:cubicBezTo>
                <a:cubicBezTo>
                  <a:pt x="33" y="124"/>
                  <a:pt x="33" y="124"/>
                  <a:pt x="31" y="124"/>
                </a:cubicBezTo>
                <a:cubicBezTo>
                  <a:pt x="30" y="124"/>
                  <a:pt x="28" y="124"/>
                  <a:pt x="27" y="125"/>
                </a:cubicBezTo>
                <a:cubicBezTo>
                  <a:pt x="25" y="126"/>
                  <a:pt x="26" y="129"/>
                  <a:pt x="27" y="128"/>
                </a:cubicBezTo>
                <a:cubicBezTo>
                  <a:pt x="29" y="126"/>
                  <a:pt x="30" y="128"/>
                  <a:pt x="34" y="128"/>
                </a:cubicBezTo>
                <a:cubicBezTo>
                  <a:pt x="35" y="128"/>
                  <a:pt x="36" y="132"/>
                  <a:pt x="35" y="137"/>
                </a:cubicBezTo>
                <a:cubicBezTo>
                  <a:pt x="35" y="138"/>
                  <a:pt x="35" y="138"/>
                  <a:pt x="35" y="138"/>
                </a:cubicBezTo>
                <a:cubicBezTo>
                  <a:pt x="34" y="138"/>
                  <a:pt x="33" y="139"/>
                  <a:pt x="32" y="139"/>
                </a:cubicBezTo>
                <a:cubicBezTo>
                  <a:pt x="30" y="140"/>
                  <a:pt x="29" y="142"/>
                  <a:pt x="27" y="141"/>
                </a:cubicBezTo>
                <a:cubicBezTo>
                  <a:pt x="17" y="131"/>
                  <a:pt x="8" y="117"/>
                  <a:pt x="5" y="103"/>
                </a:cubicBezTo>
                <a:cubicBezTo>
                  <a:pt x="4" y="100"/>
                  <a:pt x="4" y="97"/>
                  <a:pt x="4" y="93"/>
                </a:cubicBezTo>
                <a:cubicBezTo>
                  <a:pt x="4" y="76"/>
                  <a:pt x="4" y="76"/>
                  <a:pt x="4" y="76"/>
                </a:cubicBezTo>
                <a:cubicBezTo>
                  <a:pt x="66" y="76"/>
                  <a:pt x="66" y="76"/>
                  <a:pt x="66" y="76"/>
                </a:cubicBezTo>
                <a:cubicBezTo>
                  <a:pt x="66" y="164"/>
                  <a:pt x="66" y="164"/>
                  <a:pt x="66" y="164"/>
                </a:cubicBezTo>
                <a:cubicBezTo>
                  <a:pt x="55" y="162"/>
                  <a:pt x="42" y="155"/>
                  <a:pt x="31" y="144"/>
                </a:cubicBezTo>
                <a:cubicBezTo>
                  <a:pt x="30" y="144"/>
                  <a:pt x="29" y="143"/>
                  <a:pt x="29" y="143"/>
                </a:cubicBezTo>
                <a:cubicBezTo>
                  <a:pt x="32" y="140"/>
                  <a:pt x="31" y="143"/>
                  <a:pt x="34" y="142"/>
                </a:cubicBezTo>
                <a:cubicBezTo>
                  <a:pt x="35" y="142"/>
                  <a:pt x="35" y="142"/>
                  <a:pt x="36" y="143"/>
                </a:cubicBezTo>
                <a:cubicBezTo>
                  <a:pt x="36" y="143"/>
                  <a:pt x="38" y="144"/>
                  <a:pt x="38" y="143"/>
                </a:cubicBezTo>
                <a:cubicBezTo>
                  <a:pt x="38" y="142"/>
                  <a:pt x="39" y="142"/>
                  <a:pt x="39" y="142"/>
                </a:cubicBezTo>
                <a:cubicBezTo>
                  <a:pt x="43" y="144"/>
                  <a:pt x="43" y="140"/>
                  <a:pt x="46" y="141"/>
                </a:cubicBezTo>
                <a:cubicBezTo>
                  <a:pt x="48" y="141"/>
                  <a:pt x="50" y="141"/>
                  <a:pt x="48" y="140"/>
                </a:cubicBezTo>
                <a:cubicBezTo>
                  <a:pt x="46" y="139"/>
                  <a:pt x="45" y="138"/>
                  <a:pt x="44" y="138"/>
                </a:cubicBezTo>
                <a:cubicBezTo>
                  <a:pt x="42" y="138"/>
                  <a:pt x="41" y="139"/>
                  <a:pt x="40" y="136"/>
                </a:cubicBezTo>
                <a:cubicBezTo>
                  <a:pt x="40" y="135"/>
                  <a:pt x="40" y="132"/>
                  <a:pt x="40" y="131"/>
                </a:cubicBezTo>
                <a:cubicBezTo>
                  <a:pt x="40" y="128"/>
                  <a:pt x="41" y="129"/>
                  <a:pt x="43" y="129"/>
                </a:cubicBezTo>
                <a:cubicBezTo>
                  <a:pt x="46" y="129"/>
                  <a:pt x="46" y="129"/>
                  <a:pt x="49" y="128"/>
                </a:cubicBezTo>
                <a:cubicBezTo>
                  <a:pt x="49" y="128"/>
                  <a:pt x="49" y="128"/>
                  <a:pt x="50" y="128"/>
                </a:cubicBezTo>
                <a:cubicBezTo>
                  <a:pt x="50" y="130"/>
                  <a:pt x="50" y="139"/>
                  <a:pt x="49" y="141"/>
                </a:cubicBezTo>
                <a:close/>
                <a:moveTo>
                  <a:pt x="46" y="127"/>
                </a:moveTo>
                <a:cubicBezTo>
                  <a:pt x="43" y="127"/>
                  <a:pt x="44" y="124"/>
                  <a:pt x="44" y="124"/>
                </a:cubicBezTo>
                <a:cubicBezTo>
                  <a:pt x="43" y="123"/>
                  <a:pt x="42" y="125"/>
                  <a:pt x="41" y="124"/>
                </a:cubicBezTo>
                <a:cubicBezTo>
                  <a:pt x="39" y="124"/>
                  <a:pt x="40" y="123"/>
                  <a:pt x="40" y="122"/>
                </a:cubicBezTo>
                <a:cubicBezTo>
                  <a:pt x="39" y="120"/>
                  <a:pt x="39" y="120"/>
                  <a:pt x="41" y="121"/>
                </a:cubicBezTo>
                <a:cubicBezTo>
                  <a:pt x="42" y="121"/>
                  <a:pt x="43" y="120"/>
                  <a:pt x="44" y="119"/>
                </a:cubicBezTo>
                <a:cubicBezTo>
                  <a:pt x="45" y="118"/>
                  <a:pt x="47" y="119"/>
                  <a:pt x="48" y="121"/>
                </a:cubicBezTo>
                <a:cubicBezTo>
                  <a:pt x="49" y="123"/>
                  <a:pt x="48" y="123"/>
                  <a:pt x="47" y="123"/>
                </a:cubicBezTo>
                <a:cubicBezTo>
                  <a:pt x="47" y="123"/>
                  <a:pt x="47" y="124"/>
                  <a:pt x="48" y="124"/>
                </a:cubicBezTo>
                <a:cubicBezTo>
                  <a:pt x="48" y="124"/>
                  <a:pt x="49" y="124"/>
                  <a:pt x="50" y="125"/>
                </a:cubicBezTo>
                <a:cubicBezTo>
                  <a:pt x="50" y="126"/>
                  <a:pt x="49" y="126"/>
                  <a:pt x="49" y="126"/>
                </a:cubicBezTo>
                <a:cubicBezTo>
                  <a:pt x="48" y="127"/>
                  <a:pt x="47" y="127"/>
                  <a:pt x="46" y="127"/>
                </a:cubicBezTo>
                <a:close/>
                <a:moveTo>
                  <a:pt x="118" y="143"/>
                </a:moveTo>
                <a:cubicBezTo>
                  <a:pt x="117" y="143"/>
                  <a:pt x="117" y="143"/>
                  <a:pt x="117" y="143"/>
                </a:cubicBezTo>
                <a:cubicBezTo>
                  <a:pt x="113" y="109"/>
                  <a:pt x="113" y="109"/>
                  <a:pt x="113" y="109"/>
                </a:cubicBezTo>
                <a:cubicBezTo>
                  <a:pt x="101" y="138"/>
                  <a:pt x="101" y="138"/>
                  <a:pt x="101" y="138"/>
                </a:cubicBezTo>
                <a:cubicBezTo>
                  <a:pt x="100" y="138"/>
                  <a:pt x="100" y="138"/>
                  <a:pt x="100" y="138"/>
                </a:cubicBezTo>
                <a:cubicBezTo>
                  <a:pt x="111" y="105"/>
                  <a:pt x="111" y="105"/>
                  <a:pt x="111" y="105"/>
                </a:cubicBezTo>
                <a:cubicBezTo>
                  <a:pt x="108" y="105"/>
                  <a:pt x="108" y="105"/>
                  <a:pt x="108" y="105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98" y="96"/>
                  <a:pt x="98" y="96"/>
                  <a:pt x="98" y="96"/>
                </a:cubicBezTo>
                <a:cubicBezTo>
                  <a:pt x="98" y="89"/>
                  <a:pt x="98" y="89"/>
                  <a:pt x="98" y="89"/>
                </a:cubicBezTo>
                <a:cubicBezTo>
                  <a:pt x="92" y="89"/>
                  <a:pt x="92" y="89"/>
                  <a:pt x="92" y="89"/>
                </a:cubicBezTo>
                <a:cubicBezTo>
                  <a:pt x="92" y="85"/>
                  <a:pt x="92" y="85"/>
                  <a:pt x="92" y="85"/>
                </a:cubicBezTo>
                <a:cubicBezTo>
                  <a:pt x="138" y="85"/>
                  <a:pt x="138" y="85"/>
                  <a:pt x="138" y="85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32" y="89"/>
                  <a:pt x="132" y="89"/>
                  <a:pt x="132" y="89"/>
                </a:cubicBezTo>
                <a:cubicBezTo>
                  <a:pt x="132" y="96"/>
                  <a:pt x="132" y="96"/>
                  <a:pt x="132" y="96"/>
                </a:cubicBezTo>
                <a:cubicBezTo>
                  <a:pt x="130" y="98"/>
                  <a:pt x="130" y="98"/>
                  <a:pt x="130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19" y="105"/>
                  <a:pt x="119" y="105"/>
                  <a:pt x="119" y="10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25" y="134"/>
                  <a:pt x="125" y="134"/>
                  <a:pt x="125" y="134"/>
                </a:cubicBezTo>
                <a:cubicBezTo>
                  <a:pt x="117" y="109"/>
                  <a:pt x="117" y="109"/>
                  <a:pt x="117" y="109"/>
                </a:cubicBezTo>
                <a:cubicBezTo>
                  <a:pt x="118" y="143"/>
                  <a:pt x="118" y="143"/>
                  <a:pt x="118" y="143"/>
                </a:cubicBezTo>
                <a:close/>
                <a:moveTo>
                  <a:pt x="86" y="164"/>
                </a:moveTo>
                <a:cubicBezTo>
                  <a:pt x="86" y="76"/>
                  <a:pt x="86" y="76"/>
                  <a:pt x="86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97"/>
                  <a:pt x="147" y="97"/>
                  <a:pt x="147" y="97"/>
                </a:cubicBezTo>
                <a:cubicBezTo>
                  <a:pt x="147" y="102"/>
                  <a:pt x="147" y="104"/>
                  <a:pt x="146" y="109"/>
                </a:cubicBezTo>
                <a:cubicBezTo>
                  <a:pt x="139" y="135"/>
                  <a:pt x="112" y="158"/>
                  <a:pt x="86" y="164"/>
                </a:cubicBezTo>
                <a:close/>
                <a:moveTo>
                  <a:pt x="11" y="53"/>
                </a:moveTo>
                <a:cubicBezTo>
                  <a:pt x="10" y="52"/>
                  <a:pt x="9" y="50"/>
                  <a:pt x="9" y="49"/>
                </a:cubicBezTo>
                <a:cubicBezTo>
                  <a:pt x="9" y="48"/>
                  <a:pt x="9" y="47"/>
                  <a:pt x="9" y="47"/>
                </a:cubicBezTo>
                <a:cubicBezTo>
                  <a:pt x="17" y="43"/>
                  <a:pt x="31" y="34"/>
                  <a:pt x="39" y="30"/>
                </a:cubicBezTo>
                <a:cubicBezTo>
                  <a:pt x="39" y="30"/>
                  <a:pt x="40" y="29"/>
                  <a:pt x="40" y="28"/>
                </a:cubicBezTo>
                <a:cubicBezTo>
                  <a:pt x="42" y="27"/>
                  <a:pt x="52" y="21"/>
                  <a:pt x="52" y="20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52" y="7"/>
                  <a:pt x="52" y="7"/>
                  <a:pt x="52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8" y="15"/>
                  <a:pt x="58" y="15"/>
                  <a:pt x="58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66" y="21"/>
                  <a:pt x="66" y="21"/>
                  <a:pt x="66" y="21"/>
                </a:cubicBezTo>
                <a:cubicBezTo>
                  <a:pt x="65" y="21"/>
                  <a:pt x="64" y="22"/>
                  <a:pt x="64" y="23"/>
                </a:cubicBezTo>
                <a:cubicBezTo>
                  <a:pt x="66" y="27"/>
                  <a:pt x="69" y="33"/>
                  <a:pt x="70" y="38"/>
                </a:cubicBezTo>
                <a:cubicBezTo>
                  <a:pt x="70" y="40"/>
                  <a:pt x="69" y="48"/>
                  <a:pt x="66" y="50"/>
                </a:cubicBezTo>
                <a:cubicBezTo>
                  <a:pt x="66" y="50"/>
                  <a:pt x="65" y="50"/>
                  <a:pt x="65" y="49"/>
                </a:cubicBezTo>
                <a:cubicBezTo>
                  <a:pt x="65" y="42"/>
                  <a:pt x="63" y="35"/>
                  <a:pt x="57" y="27"/>
                </a:cubicBezTo>
                <a:cubicBezTo>
                  <a:pt x="56" y="27"/>
                  <a:pt x="35" y="39"/>
                  <a:pt x="34" y="40"/>
                </a:cubicBezTo>
                <a:cubicBezTo>
                  <a:pt x="27" y="44"/>
                  <a:pt x="20" y="47"/>
                  <a:pt x="15" y="51"/>
                </a:cubicBezTo>
                <a:cubicBezTo>
                  <a:pt x="13" y="52"/>
                  <a:pt x="12" y="52"/>
                  <a:pt x="11" y="53"/>
                </a:cubicBezTo>
                <a:close/>
                <a:moveTo>
                  <a:pt x="114" y="61"/>
                </a:moveTo>
                <a:cubicBezTo>
                  <a:pt x="114" y="61"/>
                  <a:pt x="115" y="61"/>
                  <a:pt x="115" y="61"/>
                </a:cubicBezTo>
                <a:cubicBezTo>
                  <a:pt x="115" y="62"/>
                  <a:pt x="116" y="62"/>
                  <a:pt x="116" y="62"/>
                </a:cubicBezTo>
                <a:cubicBezTo>
                  <a:pt x="116" y="63"/>
                  <a:pt x="116" y="63"/>
                  <a:pt x="116" y="63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5" y="64"/>
                  <a:pt x="115" y="64"/>
                  <a:pt x="115" y="64"/>
                </a:cubicBezTo>
                <a:cubicBezTo>
                  <a:pt x="115" y="63"/>
                  <a:pt x="114" y="62"/>
                  <a:pt x="114" y="61"/>
                </a:cubicBezTo>
                <a:close/>
                <a:moveTo>
                  <a:pt x="117" y="67"/>
                </a:moveTo>
                <a:cubicBezTo>
                  <a:pt x="118" y="67"/>
                  <a:pt x="118" y="67"/>
                  <a:pt x="119" y="67"/>
                </a:cubicBezTo>
                <a:cubicBezTo>
                  <a:pt x="119" y="67"/>
                  <a:pt x="119" y="67"/>
                  <a:pt x="120" y="66"/>
                </a:cubicBezTo>
                <a:cubicBezTo>
                  <a:pt x="120" y="66"/>
                  <a:pt x="120" y="67"/>
                  <a:pt x="120" y="67"/>
                </a:cubicBezTo>
                <a:cubicBezTo>
                  <a:pt x="120" y="67"/>
                  <a:pt x="121" y="67"/>
                  <a:pt x="120" y="67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120" y="68"/>
                  <a:pt x="120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8" y="68"/>
                  <a:pt x="117" y="68"/>
                  <a:pt x="117" y="67"/>
                </a:cubicBezTo>
                <a:close/>
                <a:moveTo>
                  <a:pt x="120" y="69"/>
                </a:move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69"/>
                  <a:pt x="121" y="69"/>
                </a:cubicBezTo>
                <a:cubicBezTo>
                  <a:pt x="121" y="69"/>
                  <a:pt x="121" y="69"/>
                  <a:pt x="121" y="69"/>
                </a:cubicBez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70"/>
                  <a:pt x="120" y="70"/>
                </a:cubicBezTo>
                <a:cubicBezTo>
                  <a:pt x="120" y="71"/>
                  <a:pt x="120" y="72"/>
                  <a:pt x="120" y="73"/>
                </a:cubicBezTo>
                <a:cubicBezTo>
                  <a:pt x="120" y="73"/>
                  <a:pt x="120" y="74"/>
                  <a:pt x="120" y="75"/>
                </a:cubicBezTo>
                <a:cubicBezTo>
                  <a:pt x="120" y="75"/>
                  <a:pt x="120" y="75"/>
                  <a:pt x="120" y="75"/>
                </a:cubicBezTo>
                <a:cubicBezTo>
                  <a:pt x="120" y="75"/>
                  <a:pt x="119" y="75"/>
                  <a:pt x="119" y="75"/>
                </a:cubicBezTo>
                <a:cubicBezTo>
                  <a:pt x="119" y="75"/>
                  <a:pt x="119" y="75"/>
                  <a:pt x="118" y="74"/>
                </a:cubicBezTo>
                <a:cubicBezTo>
                  <a:pt x="117" y="74"/>
                  <a:pt x="116" y="73"/>
                  <a:pt x="116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5" y="72"/>
                  <a:pt x="116" y="73"/>
                  <a:pt x="116" y="73"/>
                </a:cubicBezTo>
                <a:cubicBezTo>
                  <a:pt x="117" y="73"/>
                  <a:pt x="117" y="73"/>
                  <a:pt x="118" y="73"/>
                </a:cubicBezTo>
                <a:cubicBezTo>
                  <a:pt x="118" y="73"/>
                  <a:pt x="119" y="73"/>
                  <a:pt x="119" y="73"/>
                </a:cubicBezTo>
                <a:cubicBezTo>
                  <a:pt x="119" y="73"/>
                  <a:pt x="119" y="72"/>
                  <a:pt x="119" y="72"/>
                </a:cubicBezTo>
                <a:cubicBezTo>
                  <a:pt x="119" y="71"/>
                  <a:pt x="119" y="70"/>
                  <a:pt x="119" y="69"/>
                </a:cubicBezTo>
                <a:cubicBezTo>
                  <a:pt x="119" y="69"/>
                  <a:pt x="119" y="69"/>
                  <a:pt x="119" y="69"/>
                </a:cubicBezTo>
                <a:cubicBezTo>
                  <a:pt x="119" y="69"/>
                  <a:pt x="119" y="70"/>
                  <a:pt x="118" y="70"/>
                </a:cubicBezTo>
                <a:cubicBezTo>
                  <a:pt x="118" y="70"/>
                  <a:pt x="117" y="71"/>
                  <a:pt x="116" y="71"/>
                </a:cubicBezTo>
                <a:cubicBezTo>
                  <a:pt x="115" y="70"/>
                  <a:pt x="115" y="70"/>
                  <a:pt x="115" y="70"/>
                </a:cubicBezTo>
                <a:cubicBezTo>
                  <a:pt x="116" y="70"/>
                  <a:pt x="116" y="70"/>
                  <a:pt x="116" y="70"/>
                </a:cubicBezTo>
                <a:cubicBezTo>
                  <a:pt x="116" y="70"/>
                  <a:pt x="117" y="69"/>
                  <a:pt x="117" y="69"/>
                </a:cubicBezTo>
                <a:cubicBezTo>
                  <a:pt x="118" y="69"/>
                  <a:pt x="118" y="69"/>
                  <a:pt x="119" y="69"/>
                </a:cubicBezTo>
                <a:cubicBezTo>
                  <a:pt x="119" y="68"/>
                  <a:pt x="120" y="68"/>
                  <a:pt x="121" y="68"/>
                </a:cubicBezTo>
                <a:cubicBezTo>
                  <a:pt x="121" y="68"/>
                  <a:pt x="121" y="68"/>
                  <a:pt x="122" y="68"/>
                </a:cubicBezTo>
                <a:cubicBezTo>
                  <a:pt x="122" y="68"/>
                  <a:pt x="122" y="68"/>
                  <a:pt x="123" y="68"/>
                </a:cubicBezTo>
                <a:cubicBezTo>
                  <a:pt x="123" y="68"/>
                  <a:pt x="123" y="68"/>
                  <a:pt x="123" y="68"/>
                </a:cubicBezTo>
                <a:cubicBezTo>
                  <a:pt x="123" y="68"/>
                  <a:pt x="123" y="69"/>
                  <a:pt x="123" y="69"/>
                </a:cubicBezTo>
                <a:cubicBezTo>
                  <a:pt x="122" y="69"/>
                  <a:pt x="121" y="69"/>
                  <a:pt x="120" y="69"/>
                </a:cubicBezTo>
                <a:close/>
                <a:moveTo>
                  <a:pt x="120" y="56"/>
                </a:moveTo>
                <a:cubicBezTo>
                  <a:pt x="121" y="56"/>
                  <a:pt x="122" y="56"/>
                  <a:pt x="122" y="57"/>
                </a:cubicBezTo>
                <a:cubicBezTo>
                  <a:pt x="122" y="57"/>
                  <a:pt x="122" y="58"/>
                  <a:pt x="121" y="58"/>
                </a:cubicBezTo>
                <a:cubicBezTo>
                  <a:pt x="121" y="58"/>
                  <a:pt x="120" y="58"/>
                  <a:pt x="120" y="59"/>
                </a:cubicBezTo>
                <a:cubicBezTo>
                  <a:pt x="120" y="59"/>
                  <a:pt x="119" y="59"/>
                  <a:pt x="119" y="59"/>
                </a:cubicBezTo>
                <a:cubicBezTo>
                  <a:pt x="119" y="59"/>
                  <a:pt x="119" y="59"/>
                  <a:pt x="119" y="59"/>
                </a:cubicBezTo>
                <a:cubicBezTo>
                  <a:pt x="120" y="59"/>
                  <a:pt x="120" y="59"/>
                  <a:pt x="120" y="59"/>
                </a:cubicBezTo>
                <a:cubicBezTo>
                  <a:pt x="122" y="58"/>
                  <a:pt x="122" y="58"/>
                  <a:pt x="124" y="58"/>
                </a:cubicBezTo>
                <a:cubicBezTo>
                  <a:pt x="124" y="58"/>
                  <a:pt x="125" y="57"/>
                  <a:pt x="125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9"/>
                  <a:pt x="125" y="59"/>
                  <a:pt x="124" y="60"/>
                </a:cubicBezTo>
                <a:cubicBezTo>
                  <a:pt x="124" y="60"/>
                  <a:pt x="123" y="61"/>
                  <a:pt x="122" y="62"/>
                </a:cubicBezTo>
                <a:cubicBezTo>
                  <a:pt x="122" y="62"/>
                  <a:pt x="122" y="62"/>
                  <a:pt x="122" y="63"/>
                </a:cubicBezTo>
                <a:cubicBezTo>
                  <a:pt x="122" y="63"/>
                  <a:pt x="122" y="63"/>
                  <a:pt x="122" y="64"/>
                </a:cubicBezTo>
                <a:cubicBezTo>
                  <a:pt x="122" y="64"/>
                  <a:pt x="122" y="64"/>
                  <a:pt x="122" y="64"/>
                </a:cubicBezTo>
                <a:cubicBezTo>
                  <a:pt x="122" y="63"/>
                  <a:pt x="124" y="63"/>
                  <a:pt x="124" y="63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26" y="64"/>
                  <a:pt x="125" y="64"/>
                  <a:pt x="124" y="65"/>
                </a:cubicBezTo>
                <a:cubicBezTo>
                  <a:pt x="124" y="65"/>
                  <a:pt x="123" y="65"/>
                  <a:pt x="122" y="65"/>
                </a:cubicBezTo>
                <a:cubicBezTo>
                  <a:pt x="122" y="65"/>
                  <a:pt x="122" y="66"/>
                  <a:pt x="121" y="66"/>
                </a:cubicBezTo>
                <a:cubicBezTo>
                  <a:pt x="120" y="66"/>
                  <a:pt x="120" y="66"/>
                  <a:pt x="119" y="66"/>
                </a:cubicBezTo>
                <a:cubicBezTo>
                  <a:pt x="119" y="66"/>
                  <a:pt x="119" y="66"/>
                  <a:pt x="119" y="66"/>
                </a:cubicBezTo>
                <a:cubicBezTo>
                  <a:pt x="119" y="66"/>
                  <a:pt x="119" y="66"/>
                  <a:pt x="120" y="66"/>
                </a:cubicBezTo>
                <a:cubicBezTo>
                  <a:pt x="121" y="65"/>
                  <a:pt x="122" y="65"/>
                  <a:pt x="123" y="64"/>
                </a:cubicBezTo>
                <a:cubicBezTo>
                  <a:pt x="123" y="64"/>
                  <a:pt x="124" y="64"/>
                  <a:pt x="124" y="64"/>
                </a:cubicBezTo>
                <a:cubicBezTo>
                  <a:pt x="124" y="64"/>
                  <a:pt x="124" y="64"/>
                  <a:pt x="124" y="64"/>
                </a:cubicBezTo>
                <a:cubicBezTo>
                  <a:pt x="124" y="64"/>
                  <a:pt x="124" y="64"/>
                  <a:pt x="123" y="64"/>
                </a:cubicBezTo>
                <a:cubicBezTo>
                  <a:pt x="123" y="64"/>
                  <a:pt x="122" y="64"/>
                  <a:pt x="122" y="64"/>
                </a:cubicBezTo>
                <a:cubicBezTo>
                  <a:pt x="121" y="64"/>
                  <a:pt x="121" y="64"/>
                  <a:pt x="121" y="64"/>
                </a:cubicBezTo>
                <a:cubicBezTo>
                  <a:pt x="121" y="65"/>
                  <a:pt x="121" y="65"/>
                  <a:pt x="120" y="65"/>
                </a:cubicBezTo>
                <a:cubicBezTo>
                  <a:pt x="120" y="65"/>
                  <a:pt x="120" y="65"/>
                  <a:pt x="119" y="65"/>
                </a:cubicBezTo>
                <a:cubicBezTo>
                  <a:pt x="119" y="65"/>
                  <a:pt x="119" y="65"/>
                  <a:pt x="119" y="65"/>
                </a:cubicBezTo>
                <a:cubicBezTo>
                  <a:pt x="118" y="65"/>
                  <a:pt x="117" y="66"/>
                  <a:pt x="116" y="66"/>
                </a:cubicBezTo>
                <a:cubicBezTo>
                  <a:pt x="115" y="67"/>
                  <a:pt x="115" y="69"/>
                  <a:pt x="113" y="69"/>
                </a:cubicBezTo>
                <a:cubicBezTo>
                  <a:pt x="113" y="69"/>
                  <a:pt x="113" y="69"/>
                  <a:pt x="113" y="69"/>
                </a:cubicBezTo>
                <a:cubicBezTo>
                  <a:pt x="113" y="69"/>
                  <a:pt x="113" y="68"/>
                  <a:pt x="113" y="68"/>
                </a:cubicBezTo>
                <a:cubicBezTo>
                  <a:pt x="114" y="67"/>
                  <a:pt x="114" y="67"/>
                  <a:pt x="115" y="66"/>
                </a:cubicBezTo>
                <a:cubicBezTo>
                  <a:pt x="115" y="66"/>
                  <a:pt x="115" y="65"/>
                  <a:pt x="115" y="65"/>
                </a:cubicBezTo>
                <a:cubicBezTo>
                  <a:pt x="115" y="66"/>
                  <a:pt x="115" y="66"/>
                  <a:pt x="115" y="66"/>
                </a:cubicBezTo>
                <a:cubicBezTo>
                  <a:pt x="114" y="67"/>
                  <a:pt x="114" y="67"/>
                  <a:pt x="114" y="68"/>
                </a:cubicBezTo>
                <a:cubicBezTo>
                  <a:pt x="114" y="68"/>
                  <a:pt x="114" y="68"/>
                  <a:pt x="114" y="68"/>
                </a:cubicBezTo>
                <a:cubicBezTo>
                  <a:pt x="114" y="68"/>
                  <a:pt x="114" y="68"/>
                  <a:pt x="115" y="67"/>
                </a:cubicBezTo>
                <a:cubicBezTo>
                  <a:pt x="115" y="67"/>
                  <a:pt x="115" y="67"/>
                  <a:pt x="116" y="66"/>
                </a:cubicBezTo>
                <a:cubicBezTo>
                  <a:pt x="116" y="66"/>
                  <a:pt x="117" y="65"/>
                  <a:pt x="117" y="65"/>
                </a:cubicBezTo>
                <a:cubicBezTo>
                  <a:pt x="118" y="65"/>
                  <a:pt x="118" y="65"/>
                  <a:pt x="119" y="65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9" y="63"/>
                  <a:pt x="118" y="63"/>
                  <a:pt x="118" y="63"/>
                </a:cubicBezTo>
                <a:cubicBezTo>
                  <a:pt x="118" y="63"/>
                  <a:pt x="118" y="63"/>
                  <a:pt x="118" y="63"/>
                </a:cubicBezTo>
                <a:cubicBezTo>
                  <a:pt x="118" y="63"/>
                  <a:pt x="117" y="64"/>
                  <a:pt x="116" y="6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7" y="64"/>
                  <a:pt x="117" y="63"/>
                  <a:pt x="117" y="62"/>
                </a:cubicBezTo>
                <a:cubicBezTo>
                  <a:pt x="117" y="62"/>
                  <a:pt x="117" y="62"/>
                  <a:pt x="117" y="62"/>
                </a:cubicBezTo>
                <a:cubicBezTo>
                  <a:pt x="117" y="62"/>
                  <a:pt x="116" y="63"/>
                  <a:pt x="116" y="62"/>
                </a:cubicBezTo>
                <a:cubicBezTo>
                  <a:pt x="117" y="62"/>
                  <a:pt x="116" y="61"/>
                  <a:pt x="116" y="61"/>
                </a:cubicBezTo>
                <a:cubicBezTo>
                  <a:pt x="116" y="61"/>
                  <a:pt x="116" y="60"/>
                  <a:pt x="116" y="60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7" y="60"/>
                  <a:pt x="117" y="60"/>
                </a:cubicBezTo>
                <a:cubicBezTo>
                  <a:pt x="117" y="61"/>
                  <a:pt x="117" y="61"/>
                  <a:pt x="118" y="62"/>
                </a:cubicBezTo>
                <a:cubicBezTo>
                  <a:pt x="118" y="62"/>
                  <a:pt x="118" y="62"/>
                  <a:pt x="118" y="62"/>
                </a:cubicBezTo>
                <a:cubicBezTo>
                  <a:pt x="118" y="61"/>
                  <a:pt x="118" y="61"/>
                  <a:pt x="119" y="60"/>
                </a:cubicBezTo>
                <a:cubicBezTo>
                  <a:pt x="118" y="60"/>
                  <a:pt x="118" y="60"/>
                  <a:pt x="118" y="59"/>
                </a:cubicBezTo>
                <a:cubicBezTo>
                  <a:pt x="118" y="59"/>
                  <a:pt x="118" y="59"/>
                  <a:pt x="119" y="59"/>
                </a:cubicBezTo>
                <a:cubicBezTo>
                  <a:pt x="119" y="58"/>
                  <a:pt x="120" y="57"/>
                  <a:pt x="121" y="56"/>
                </a:cubicBezTo>
                <a:cubicBezTo>
                  <a:pt x="120" y="56"/>
                  <a:pt x="120" y="56"/>
                  <a:pt x="120" y="56"/>
                </a:cubicBezTo>
                <a:close/>
                <a:moveTo>
                  <a:pt x="124" y="58"/>
                </a:moveTo>
                <a:cubicBezTo>
                  <a:pt x="124" y="59"/>
                  <a:pt x="124" y="59"/>
                  <a:pt x="124" y="59"/>
                </a:cubicBezTo>
                <a:cubicBezTo>
                  <a:pt x="123" y="60"/>
                  <a:pt x="123" y="60"/>
                  <a:pt x="122" y="61"/>
                </a:cubicBezTo>
                <a:cubicBezTo>
                  <a:pt x="122" y="61"/>
                  <a:pt x="122" y="61"/>
                  <a:pt x="122" y="62"/>
                </a:cubicBezTo>
                <a:cubicBezTo>
                  <a:pt x="122" y="62"/>
                  <a:pt x="122" y="62"/>
                  <a:pt x="122" y="62"/>
                </a:cubicBezTo>
                <a:cubicBezTo>
                  <a:pt x="122" y="62"/>
                  <a:pt x="122" y="62"/>
                  <a:pt x="122" y="62"/>
                </a:cubicBezTo>
                <a:cubicBezTo>
                  <a:pt x="122" y="60"/>
                  <a:pt x="121" y="60"/>
                  <a:pt x="121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59"/>
                  <a:pt x="122" y="59"/>
                  <a:pt x="122" y="59"/>
                </a:cubicBezTo>
                <a:cubicBezTo>
                  <a:pt x="123" y="59"/>
                  <a:pt x="123" y="58"/>
                  <a:pt x="124" y="58"/>
                </a:cubicBezTo>
                <a:close/>
                <a:moveTo>
                  <a:pt x="122" y="62"/>
                </a:moveTo>
                <a:cubicBezTo>
                  <a:pt x="122" y="62"/>
                  <a:pt x="122" y="62"/>
                  <a:pt x="122" y="62"/>
                </a:cubicBezTo>
                <a:cubicBezTo>
                  <a:pt x="121" y="63"/>
                  <a:pt x="120" y="63"/>
                  <a:pt x="120" y="64"/>
                </a:cubicBezTo>
                <a:cubicBezTo>
                  <a:pt x="120" y="64"/>
                  <a:pt x="120" y="63"/>
                  <a:pt x="120" y="63"/>
                </a:cubicBezTo>
                <a:cubicBezTo>
                  <a:pt x="120" y="63"/>
                  <a:pt x="120" y="63"/>
                  <a:pt x="120" y="63"/>
                </a:cubicBezTo>
                <a:cubicBezTo>
                  <a:pt x="120" y="63"/>
                  <a:pt x="120" y="63"/>
                  <a:pt x="120" y="63"/>
                </a:cubicBezTo>
                <a:cubicBezTo>
                  <a:pt x="120" y="62"/>
                  <a:pt x="122" y="62"/>
                  <a:pt x="122" y="62"/>
                </a:cubicBezTo>
                <a:close/>
                <a:moveTo>
                  <a:pt x="119" y="62"/>
                </a:move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20" y="61"/>
                  <a:pt x="120" y="61"/>
                </a:cubicBezTo>
                <a:cubicBezTo>
                  <a:pt x="120" y="61"/>
                  <a:pt x="120" y="61"/>
                  <a:pt x="120" y="61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60"/>
                  <a:pt x="121" y="60"/>
                  <a:pt x="121" y="60"/>
                </a:cubicBezTo>
                <a:cubicBezTo>
                  <a:pt x="121" y="60"/>
                  <a:pt x="121" y="61"/>
                  <a:pt x="121" y="61"/>
                </a:cubicBezTo>
                <a:cubicBezTo>
                  <a:pt x="121" y="62"/>
                  <a:pt x="120" y="62"/>
                  <a:pt x="120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lose/>
                <a:moveTo>
                  <a:pt x="108" y="46"/>
                </a:moveTo>
                <a:cubicBezTo>
                  <a:pt x="105" y="46"/>
                  <a:pt x="105" y="46"/>
                  <a:pt x="105" y="46"/>
                </a:cubicBezTo>
                <a:cubicBezTo>
                  <a:pt x="105" y="46"/>
                  <a:pt x="105" y="46"/>
                  <a:pt x="105" y="46"/>
                </a:cubicBezTo>
                <a:cubicBezTo>
                  <a:pt x="105" y="46"/>
                  <a:pt x="105" y="46"/>
                  <a:pt x="105" y="45"/>
                </a:cubicBezTo>
                <a:cubicBezTo>
                  <a:pt x="105" y="41"/>
                  <a:pt x="105" y="41"/>
                  <a:pt x="105" y="41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9"/>
                  <a:pt x="104" y="39"/>
                  <a:pt x="104" y="39"/>
                </a:cubicBezTo>
                <a:cubicBezTo>
                  <a:pt x="105" y="39"/>
                  <a:pt x="105" y="39"/>
                  <a:pt x="106" y="39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107" y="39"/>
                  <a:pt x="107" y="39"/>
                  <a:pt x="107" y="39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45"/>
                  <a:pt x="107" y="46"/>
                  <a:pt x="108" y="46"/>
                </a:cubicBezTo>
                <a:cubicBezTo>
                  <a:pt x="108" y="46"/>
                  <a:pt x="108" y="46"/>
                  <a:pt x="108" y="46"/>
                </a:cubicBezTo>
                <a:cubicBezTo>
                  <a:pt x="108" y="46"/>
                  <a:pt x="108" y="46"/>
                  <a:pt x="108" y="46"/>
                </a:cubicBezTo>
                <a:close/>
                <a:moveTo>
                  <a:pt x="115" y="44"/>
                </a:moveTo>
                <a:cubicBezTo>
                  <a:pt x="115" y="45"/>
                  <a:pt x="115" y="45"/>
                  <a:pt x="114" y="46"/>
                </a:cubicBezTo>
                <a:cubicBezTo>
                  <a:pt x="114" y="46"/>
                  <a:pt x="113" y="46"/>
                  <a:pt x="112" y="46"/>
                </a:cubicBezTo>
                <a:cubicBezTo>
                  <a:pt x="112" y="46"/>
                  <a:pt x="111" y="46"/>
                  <a:pt x="111" y="46"/>
                </a:cubicBezTo>
                <a:cubicBezTo>
                  <a:pt x="110" y="46"/>
                  <a:pt x="110" y="45"/>
                  <a:pt x="110" y="45"/>
                </a:cubicBezTo>
                <a:cubicBezTo>
                  <a:pt x="110" y="44"/>
                  <a:pt x="110" y="43"/>
                  <a:pt x="111" y="43"/>
                </a:cubicBezTo>
                <a:cubicBezTo>
                  <a:pt x="110" y="42"/>
                  <a:pt x="110" y="41"/>
                  <a:pt x="110" y="41"/>
                </a:cubicBezTo>
                <a:cubicBezTo>
                  <a:pt x="110" y="40"/>
                  <a:pt x="110" y="40"/>
                  <a:pt x="111" y="39"/>
                </a:cubicBezTo>
                <a:cubicBezTo>
                  <a:pt x="111" y="39"/>
                  <a:pt x="112" y="39"/>
                  <a:pt x="112" y="39"/>
                </a:cubicBezTo>
                <a:cubicBezTo>
                  <a:pt x="113" y="39"/>
                  <a:pt x="114" y="39"/>
                  <a:pt x="114" y="39"/>
                </a:cubicBezTo>
                <a:cubicBezTo>
                  <a:pt x="115" y="39"/>
                  <a:pt x="115" y="40"/>
                  <a:pt x="115" y="40"/>
                </a:cubicBezTo>
                <a:cubicBezTo>
                  <a:pt x="115" y="41"/>
                  <a:pt x="114" y="42"/>
                  <a:pt x="114" y="42"/>
                </a:cubicBezTo>
                <a:cubicBezTo>
                  <a:pt x="115" y="43"/>
                  <a:pt x="115" y="44"/>
                  <a:pt x="115" y="44"/>
                </a:cubicBezTo>
                <a:close/>
                <a:moveTo>
                  <a:pt x="113" y="40"/>
                </a:moveTo>
                <a:cubicBezTo>
                  <a:pt x="113" y="41"/>
                  <a:pt x="113" y="41"/>
                  <a:pt x="113" y="42"/>
                </a:cubicBezTo>
                <a:cubicBezTo>
                  <a:pt x="113" y="41"/>
                  <a:pt x="112" y="41"/>
                  <a:pt x="112" y="41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40"/>
                  <a:pt x="112" y="39"/>
                  <a:pt x="112" y="39"/>
                </a:cubicBezTo>
                <a:cubicBezTo>
                  <a:pt x="112" y="39"/>
                  <a:pt x="112" y="39"/>
                  <a:pt x="112" y="39"/>
                </a:cubicBezTo>
                <a:cubicBezTo>
                  <a:pt x="113" y="39"/>
                  <a:pt x="113" y="39"/>
                  <a:pt x="113" y="40"/>
                </a:cubicBezTo>
                <a:close/>
                <a:moveTo>
                  <a:pt x="113" y="45"/>
                </a:moveTo>
                <a:cubicBezTo>
                  <a:pt x="113" y="45"/>
                  <a:pt x="113" y="46"/>
                  <a:pt x="113" y="46"/>
                </a:cubicBezTo>
                <a:cubicBezTo>
                  <a:pt x="113" y="46"/>
                  <a:pt x="113" y="46"/>
                  <a:pt x="112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1" y="44"/>
                  <a:pt x="112" y="43"/>
                  <a:pt x="112" y="43"/>
                </a:cubicBezTo>
                <a:cubicBezTo>
                  <a:pt x="112" y="43"/>
                  <a:pt x="113" y="44"/>
                  <a:pt x="113" y="44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3" y="45"/>
                  <a:pt x="113" y="45"/>
                  <a:pt x="113" y="45"/>
                </a:cubicBezTo>
                <a:close/>
                <a:moveTo>
                  <a:pt x="122" y="42"/>
                </a:moveTo>
                <a:cubicBezTo>
                  <a:pt x="122" y="44"/>
                  <a:pt x="122" y="45"/>
                  <a:pt x="121" y="45"/>
                </a:cubicBezTo>
                <a:cubicBezTo>
                  <a:pt x="121" y="46"/>
                  <a:pt x="120" y="46"/>
                  <a:pt x="119" y="46"/>
                </a:cubicBezTo>
                <a:cubicBezTo>
                  <a:pt x="118" y="46"/>
                  <a:pt x="118" y="46"/>
                  <a:pt x="117" y="46"/>
                </a:cubicBezTo>
                <a:cubicBezTo>
                  <a:pt x="117" y="46"/>
                  <a:pt x="117" y="45"/>
                  <a:pt x="117" y="45"/>
                </a:cubicBezTo>
                <a:cubicBezTo>
                  <a:pt x="117" y="45"/>
                  <a:pt x="117" y="44"/>
                  <a:pt x="117" y="44"/>
                </a:cubicBezTo>
                <a:cubicBezTo>
                  <a:pt x="117" y="44"/>
                  <a:pt x="118" y="44"/>
                  <a:pt x="118" y="44"/>
                </a:cubicBezTo>
                <a:cubicBezTo>
                  <a:pt x="118" y="44"/>
                  <a:pt x="118" y="44"/>
                  <a:pt x="119" y="44"/>
                </a:cubicBezTo>
                <a:cubicBezTo>
                  <a:pt x="119" y="44"/>
                  <a:pt x="119" y="45"/>
                  <a:pt x="119" y="45"/>
                </a:cubicBezTo>
                <a:cubicBezTo>
                  <a:pt x="119" y="45"/>
                  <a:pt x="119" y="45"/>
                  <a:pt x="119" y="45"/>
                </a:cubicBezTo>
                <a:cubicBezTo>
                  <a:pt x="119" y="46"/>
                  <a:pt x="118" y="46"/>
                  <a:pt x="118" y="46"/>
                </a:cubicBezTo>
                <a:cubicBezTo>
                  <a:pt x="118" y="46"/>
                  <a:pt x="118" y="46"/>
                  <a:pt x="119" y="46"/>
                </a:cubicBezTo>
                <a:cubicBezTo>
                  <a:pt x="119" y="46"/>
                  <a:pt x="119" y="46"/>
                  <a:pt x="119" y="46"/>
                </a:cubicBezTo>
                <a:cubicBezTo>
                  <a:pt x="120" y="46"/>
                  <a:pt x="120" y="44"/>
                  <a:pt x="120" y="43"/>
                </a:cubicBezTo>
                <a:cubicBezTo>
                  <a:pt x="120" y="43"/>
                  <a:pt x="119" y="43"/>
                  <a:pt x="119" y="43"/>
                </a:cubicBezTo>
                <a:cubicBezTo>
                  <a:pt x="118" y="43"/>
                  <a:pt x="118" y="43"/>
                  <a:pt x="117" y="43"/>
                </a:cubicBezTo>
                <a:cubicBezTo>
                  <a:pt x="117" y="42"/>
                  <a:pt x="117" y="42"/>
                  <a:pt x="117" y="41"/>
                </a:cubicBezTo>
                <a:cubicBezTo>
                  <a:pt x="117" y="40"/>
                  <a:pt x="117" y="40"/>
                  <a:pt x="117" y="39"/>
                </a:cubicBezTo>
                <a:cubicBezTo>
                  <a:pt x="118" y="39"/>
                  <a:pt x="119" y="39"/>
                  <a:pt x="119" y="39"/>
                </a:cubicBezTo>
                <a:cubicBezTo>
                  <a:pt x="120" y="39"/>
                  <a:pt x="121" y="39"/>
                  <a:pt x="121" y="40"/>
                </a:cubicBezTo>
                <a:cubicBezTo>
                  <a:pt x="122" y="40"/>
                  <a:pt x="122" y="41"/>
                  <a:pt x="122" y="42"/>
                </a:cubicBezTo>
                <a:close/>
                <a:moveTo>
                  <a:pt x="120" y="43"/>
                </a:moveTo>
                <a:cubicBezTo>
                  <a:pt x="120" y="43"/>
                  <a:pt x="120" y="43"/>
                  <a:pt x="119" y="43"/>
                </a:cubicBezTo>
                <a:cubicBezTo>
                  <a:pt x="119" y="43"/>
                  <a:pt x="119" y="43"/>
                  <a:pt x="119" y="41"/>
                </a:cubicBezTo>
                <a:cubicBezTo>
                  <a:pt x="119" y="41"/>
                  <a:pt x="119" y="40"/>
                  <a:pt x="119" y="40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20" y="39"/>
                  <a:pt x="120" y="40"/>
                  <a:pt x="120" y="41"/>
                </a:cubicBezTo>
                <a:cubicBezTo>
                  <a:pt x="120" y="42"/>
                  <a:pt x="120" y="42"/>
                  <a:pt x="120" y="43"/>
                </a:cubicBezTo>
                <a:close/>
                <a:moveTo>
                  <a:pt x="129" y="44"/>
                </a:moveTo>
                <a:cubicBezTo>
                  <a:pt x="129" y="45"/>
                  <a:pt x="128" y="45"/>
                  <a:pt x="128" y="46"/>
                </a:cubicBezTo>
                <a:cubicBezTo>
                  <a:pt x="128" y="46"/>
                  <a:pt x="127" y="46"/>
                  <a:pt x="126" y="46"/>
                </a:cubicBezTo>
                <a:cubicBezTo>
                  <a:pt x="125" y="46"/>
                  <a:pt x="125" y="46"/>
                  <a:pt x="124" y="45"/>
                </a:cubicBezTo>
                <a:cubicBezTo>
                  <a:pt x="124" y="45"/>
                  <a:pt x="124" y="44"/>
                  <a:pt x="124" y="43"/>
                </a:cubicBezTo>
                <a:cubicBezTo>
                  <a:pt x="124" y="41"/>
                  <a:pt x="124" y="41"/>
                  <a:pt x="124" y="40"/>
                </a:cubicBezTo>
                <a:cubicBezTo>
                  <a:pt x="125" y="39"/>
                  <a:pt x="126" y="39"/>
                  <a:pt x="127" y="39"/>
                </a:cubicBezTo>
                <a:cubicBezTo>
                  <a:pt x="127" y="39"/>
                  <a:pt x="128" y="39"/>
                  <a:pt x="128" y="39"/>
                </a:cubicBezTo>
                <a:cubicBezTo>
                  <a:pt x="128" y="39"/>
                  <a:pt x="129" y="40"/>
                  <a:pt x="129" y="40"/>
                </a:cubicBezTo>
                <a:cubicBezTo>
                  <a:pt x="129" y="40"/>
                  <a:pt x="128" y="41"/>
                  <a:pt x="128" y="41"/>
                </a:cubicBezTo>
                <a:cubicBezTo>
                  <a:pt x="128" y="41"/>
                  <a:pt x="128" y="41"/>
                  <a:pt x="128" y="41"/>
                </a:cubicBezTo>
                <a:cubicBezTo>
                  <a:pt x="127" y="41"/>
                  <a:pt x="127" y="41"/>
                  <a:pt x="127" y="41"/>
                </a:cubicBezTo>
                <a:cubicBezTo>
                  <a:pt x="127" y="41"/>
                  <a:pt x="126" y="40"/>
                  <a:pt x="126" y="40"/>
                </a:cubicBezTo>
                <a:cubicBezTo>
                  <a:pt x="126" y="40"/>
                  <a:pt x="127" y="40"/>
                  <a:pt x="127" y="40"/>
                </a:cubicBezTo>
                <a:cubicBezTo>
                  <a:pt x="127" y="39"/>
                  <a:pt x="127" y="39"/>
                  <a:pt x="127" y="39"/>
                </a:cubicBezTo>
                <a:cubicBezTo>
                  <a:pt x="127" y="39"/>
                  <a:pt x="127" y="39"/>
                  <a:pt x="127" y="39"/>
                </a:cubicBezTo>
                <a:cubicBezTo>
                  <a:pt x="126" y="39"/>
                  <a:pt x="125" y="40"/>
                  <a:pt x="125" y="42"/>
                </a:cubicBezTo>
                <a:cubicBezTo>
                  <a:pt x="126" y="42"/>
                  <a:pt x="126" y="42"/>
                  <a:pt x="127" y="42"/>
                </a:cubicBezTo>
                <a:cubicBezTo>
                  <a:pt x="127" y="42"/>
                  <a:pt x="128" y="42"/>
                  <a:pt x="128" y="42"/>
                </a:cubicBezTo>
                <a:cubicBezTo>
                  <a:pt x="128" y="43"/>
                  <a:pt x="129" y="43"/>
                  <a:pt x="129" y="44"/>
                </a:cubicBezTo>
                <a:close/>
                <a:moveTo>
                  <a:pt x="127" y="44"/>
                </a:moveTo>
                <a:cubicBezTo>
                  <a:pt x="127" y="44"/>
                  <a:pt x="127" y="45"/>
                  <a:pt x="127" y="45"/>
                </a:cubicBezTo>
                <a:cubicBezTo>
                  <a:pt x="127" y="46"/>
                  <a:pt x="127" y="46"/>
                  <a:pt x="126" y="46"/>
                </a:cubicBezTo>
                <a:cubicBezTo>
                  <a:pt x="126" y="46"/>
                  <a:pt x="125" y="45"/>
                  <a:pt x="125" y="44"/>
                </a:cubicBezTo>
                <a:cubicBezTo>
                  <a:pt x="125" y="44"/>
                  <a:pt x="125" y="43"/>
                  <a:pt x="125" y="43"/>
                </a:cubicBezTo>
                <a:cubicBezTo>
                  <a:pt x="125" y="43"/>
                  <a:pt x="125" y="42"/>
                  <a:pt x="125" y="42"/>
                </a:cubicBezTo>
                <a:cubicBezTo>
                  <a:pt x="126" y="42"/>
                  <a:pt x="126" y="42"/>
                  <a:pt x="126" y="42"/>
                </a:cubicBezTo>
                <a:cubicBezTo>
                  <a:pt x="127" y="42"/>
                  <a:pt x="127" y="43"/>
                  <a:pt x="127" y="44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8131577"/>
      </p:ext>
    </p:extLst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9"/>
          <p:cNvSpPr txBox="1">
            <a:spLocks noChangeArrowheads="1"/>
          </p:cNvSpPr>
          <p:nvPr userDrawn="1"/>
        </p:nvSpPr>
        <p:spPr bwMode="auto">
          <a:xfrm>
            <a:off x="0" y="0"/>
            <a:ext cx="9144000" cy="339725"/>
          </a:xfrm>
          <a:prstGeom prst="rect">
            <a:avLst/>
          </a:prstGeom>
          <a:gradFill rotWithShape="0">
            <a:gsLst>
              <a:gs pos="0">
                <a:srgbClr val="F8F0F7"/>
              </a:gs>
              <a:gs pos="100000">
                <a:srgbClr val="99CC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kumimoji="0" lang="zh-CN" altLang="en-US" sz="1800" i="1" dirty="0" smtClean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                                                 第2章  数据的机器层表示</a:t>
            </a:r>
          </a:p>
        </p:txBody>
      </p:sp>
      <p:sp>
        <p:nvSpPr>
          <p:cNvPr id="11" name="Rectangle 33"/>
          <p:cNvSpPr>
            <a:spLocks noChangeArrowheads="1"/>
          </p:cNvSpPr>
          <p:nvPr userDrawn="1"/>
        </p:nvSpPr>
        <p:spPr bwMode="auto">
          <a:xfrm flipH="1">
            <a:off x="0" y="6513513"/>
            <a:ext cx="9144000" cy="344487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100000">
                <a:srgbClr val="EED0E6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160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       </a:t>
            </a:r>
            <a:r>
              <a:rPr kumimoji="0" lang="zh-CN" altLang="en-US" sz="16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西南</a:t>
            </a:r>
            <a:r>
              <a:rPr kumimoji="0" lang="zh-CN" altLang="en-US" sz="16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交通</a:t>
            </a:r>
            <a:r>
              <a:rPr kumimoji="0" lang="zh-CN" altLang="en-US" sz="16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大学计算机与人工智能学院</a:t>
            </a:r>
            <a:r>
              <a:rPr kumimoji="0" lang="zh-CN" altLang="en-US" sz="18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“</a:t>
            </a:r>
            <a:r>
              <a:rPr kumimoji="0" lang="zh-CN" altLang="en-US" sz="160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计算机组成原理</a:t>
            </a:r>
            <a:r>
              <a:rPr kumimoji="0" lang="en-US" altLang="zh-CN" sz="18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”</a:t>
            </a:r>
            <a:r>
              <a:rPr kumimoji="0" lang="zh-CN" altLang="en-US" sz="16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教案</a:t>
            </a:r>
          </a:p>
        </p:txBody>
      </p:sp>
      <p:sp>
        <p:nvSpPr>
          <p:cNvPr id="12" name="Rectangle 13"/>
          <p:cNvSpPr>
            <a:spLocks noChangeArrowheads="1"/>
          </p:cNvSpPr>
          <p:nvPr userDrawn="1"/>
        </p:nvSpPr>
        <p:spPr bwMode="auto">
          <a:xfrm>
            <a:off x="7977808" y="6502400"/>
            <a:ext cx="990600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anchor="b"/>
          <a:lstStyle>
            <a:lvl1pPr>
              <a:defRPr/>
            </a:lvl1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fld id="{6E18FAC9-112F-4F97-BD56-9ADF18D9DD67}" type="slidenum">
              <a:rPr kumimoji="0" lang="zh-CN" altLang="en-US" sz="160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pPr algn="ctr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t>‹#›</a:t>
            </a:fld>
            <a:endParaRPr kumimoji="0" lang="en-US" altLang="zh-CN" sz="1800" dirty="0">
              <a:solidFill>
                <a:srgbClr val="00206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" name="íṥļíḋè"/>
          <p:cNvSpPr>
            <a:spLocks noChangeAspect="1"/>
          </p:cNvSpPr>
          <p:nvPr userDrawn="1"/>
        </p:nvSpPr>
        <p:spPr bwMode="auto">
          <a:xfrm>
            <a:off x="426945" y="6553269"/>
            <a:ext cx="284027" cy="324000"/>
          </a:xfrm>
          <a:custGeom>
            <a:avLst/>
            <a:gdLst>
              <a:gd name="T0" fmla="*/ 72 w 151"/>
              <a:gd name="T1" fmla="*/ 92 h 171"/>
              <a:gd name="T2" fmla="*/ 83 w 151"/>
              <a:gd name="T3" fmla="*/ 96 h 171"/>
              <a:gd name="T4" fmla="*/ 77 w 151"/>
              <a:gd name="T5" fmla="*/ 92 h 171"/>
              <a:gd name="T6" fmla="*/ 80 w 151"/>
              <a:gd name="T7" fmla="*/ 115 h 171"/>
              <a:gd name="T8" fmla="*/ 72 w 151"/>
              <a:gd name="T9" fmla="*/ 115 h 171"/>
              <a:gd name="T10" fmla="*/ 74 w 151"/>
              <a:gd name="T11" fmla="*/ 97 h 171"/>
              <a:gd name="T12" fmla="*/ 69 w 151"/>
              <a:gd name="T13" fmla="*/ 137 h 171"/>
              <a:gd name="T14" fmla="*/ 77 w 151"/>
              <a:gd name="T15" fmla="*/ 121 h 171"/>
              <a:gd name="T16" fmla="*/ 77 w 151"/>
              <a:gd name="T17" fmla="*/ 127 h 171"/>
              <a:gd name="T18" fmla="*/ 80 w 151"/>
              <a:gd name="T19" fmla="*/ 145 h 171"/>
              <a:gd name="T20" fmla="*/ 71 w 151"/>
              <a:gd name="T21" fmla="*/ 144 h 171"/>
              <a:gd name="T22" fmla="*/ 107 w 151"/>
              <a:gd name="T23" fmla="*/ 13 h 171"/>
              <a:gd name="T24" fmla="*/ 106 w 151"/>
              <a:gd name="T25" fmla="*/ 11 h 171"/>
              <a:gd name="T26" fmla="*/ 113 w 151"/>
              <a:gd name="T27" fmla="*/ 10 h 171"/>
              <a:gd name="T28" fmla="*/ 111 w 151"/>
              <a:gd name="T29" fmla="*/ 15 h 171"/>
              <a:gd name="T30" fmla="*/ 115 w 151"/>
              <a:gd name="T31" fmla="*/ 26 h 171"/>
              <a:gd name="T32" fmla="*/ 114 w 151"/>
              <a:gd name="T33" fmla="*/ 30 h 171"/>
              <a:gd name="T34" fmla="*/ 112 w 151"/>
              <a:gd name="T35" fmla="*/ 22 h 171"/>
              <a:gd name="T36" fmla="*/ 108 w 151"/>
              <a:gd name="T37" fmla="*/ 27 h 171"/>
              <a:gd name="T38" fmla="*/ 107 w 151"/>
              <a:gd name="T39" fmla="*/ 27 h 171"/>
              <a:gd name="T40" fmla="*/ 108 w 151"/>
              <a:gd name="T41" fmla="*/ 22 h 171"/>
              <a:gd name="T42" fmla="*/ 106 w 151"/>
              <a:gd name="T43" fmla="*/ 28 h 171"/>
              <a:gd name="T44" fmla="*/ 105 w 151"/>
              <a:gd name="T45" fmla="*/ 30 h 171"/>
              <a:gd name="T46" fmla="*/ 107 w 151"/>
              <a:gd name="T47" fmla="*/ 16 h 171"/>
              <a:gd name="T48" fmla="*/ 107 w 151"/>
              <a:gd name="T49" fmla="*/ 18 h 171"/>
              <a:gd name="T50" fmla="*/ 108 w 151"/>
              <a:gd name="T51" fmla="*/ 25 h 171"/>
              <a:gd name="T52" fmla="*/ 36 w 151"/>
              <a:gd name="T53" fmla="*/ 65 h 171"/>
              <a:gd name="T54" fmla="*/ 28 w 151"/>
              <a:gd name="T55" fmla="*/ 69 h 171"/>
              <a:gd name="T56" fmla="*/ 30 w 151"/>
              <a:gd name="T57" fmla="*/ 63 h 171"/>
              <a:gd name="T58" fmla="*/ 39 w 151"/>
              <a:gd name="T59" fmla="*/ 65 h 171"/>
              <a:gd name="T60" fmla="*/ 47 w 151"/>
              <a:gd name="T61" fmla="*/ 69 h 171"/>
              <a:gd name="T62" fmla="*/ 49 w 151"/>
              <a:gd name="T63" fmla="*/ 65 h 171"/>
              <a:gd name="T64" fmla="*/ 57 w 151"/>
              <a:gd name="T65" fmla="*/ 66 h 171"/>
              <a:gd name="T66" fmla="*/ 87 w 151"/>
              <a:gd name="T67" fmla="*/ 71 h 171"/>
              <a:gd name="T68" fmla="*/ 91 w 151"/>
              <a:gd name="T69" fmla="*/ 72 h 171"/>
              <a:gd name="T70" fmla="*/ 90 w 151"/>
              <a:gd name="T71" fmla="*/ 57 h 171"/>
              <a:gd name="T72" fmla="*/ 69 w 151"/>
              <a:gd name="T73" fmla="*/ 67 h 171"/>
              <a:gd name="T74" fmla="*/ 104 w 151"/>
              <a:gd name="T75" fmla="*/ 59 h 171"/>
              <a:gd name="T76" fmla="*/ 102 w 151"/>
              <a:gd name="T77" fmla="*/ 94 h 171"/>
              <a:gd name="T78" fmla="*/ 112 w 151"/>
              <a:gd name="T79" fmla="*/ 20 h 171"/>
              <a:gd name="T80" fmla="*/ 113 w 151"/>
              <a:gd name="T81" fmla="*/ 18 h 171"/>
              <a:gd name="T82" fmla="*/ 113 w 151"/>
              <a:gd name="T83" fmla="*/ 18 h 171"/>
              <a:gd name="T84" fmla="*/ 88 w 151"/>
              <a:gd name="T85" fmla="*/ 29 h 171"/>
              <a:gd name="T86" fmla="*/ 88 w 151"/>
              <a:gd name="T87" fmla="*/ 29 h 171"/>
              <a:gd name="T88" fmla="*/ 86 w 151"/>
              <a:gd name="T89" fmla="*/ 17 h 171"/>
              <a:gd name="T90" fmla="*/ 91 w 151"/>
              <a:gd name="T91" fmla="*/ 25 h 171"/>
              <a:gd name="T92" fmla="*/ 93 w 151"/>
              <a:gd name="T93" fmla="*/ 22 h 171"/>
              <a:gd name="T94" fmla="*/ 97 w 151"/>
              <a:gd name="T95" fmla="*/ 14 h 171"/>
              <a:gd name="T96" fmla="*/ 92 w 151"/>
              <a:gd name="T97" fmla="*/ 25 h 171"/>
              <a:gd name="T98" fmla="*/ 20 w 151"/>
              <a:gd name="T99" fmla="*/ 110 h 171"/>
              <a:gd name="T100" fmla="*/ 54 w 151"/>
              <a:gd name="T101" fmla="*/ 88 h 171"/>
              <a:gd name="T102" fmla="*/ 58 w 151"/>
              <a:gd name="T103" fmla="*/ 120 h 171"/>
              <a:gd name="T104" fmla="*/ 125 w 151"/>
              <a:gd name="T105" fmla="*/ 4 h 171"/>
              <a:gd name="T106" fmla="*/ 20 w 151"/>
              <a:gd name="T107" fmla="*/ 119 h 171"/>
              <a:gd name="T108" fmla="*/ 43 w 151"/>
              <a:gd name="T109" fmla="*/ 129 h 171"/>
              <a:gd name="T110" fmla="*/ 125 w 151"/>
              <a:gd name="T111" fmla="*/ 134 h 171"/>
              <a:gd name="T112" fmla="*/ 119 w 151"/>
              <a:gd name="T113" fmla="*/ 67 h 171"/>
              <a:gd name="T114" fmla="*/ 121 w 151"/>
              <a:gd name="T115" fmla="*/ 68 h 171"/>
              <a:gd name="T116" fmla="*/ 116 w 151"/>
              <a:gd name="T117" fmla="*/ 66 h 171"/>
              <a:gd name="T118" fmla="*/ 122 w 151"/>
              <a:gd name="T119" fmla="*/ 62 h 171"/>
              <a:gd name="T120" fmla="*/ 106 w 151"/>
              <a:gd name="T121" fmla="*/ 39 h 171"/>
              <a:gd name="T122" fmla="*/ 119 w 151"/>
              <a:gd name="T123" fmla="*/ 46 h 171"/>
              <a:gd name="T124" fmla="*/ 126 w 151"/>
              <a:gd name="T125" fmla="*/ 4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" h="171">
                <a:moveTo>
                  <a:pt x="151" y="92"/>
                </a:moveTo>
                <a:cubicBezTo>
                  <a:pt x="151" y="22"/>
                  <a:pt x="151" y="22"/>
                  <a:pt x="151" y="22"/>
                </a:cubicBezTo>
                <a:cubicBezTo>
                  <a:pt x="144" y="19"/>
                  <a:pt x="130" y="8"/>
                  <a:pt x="129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8"/>
                  <a:pt x="6" y="19"/>
                  <a:pt x="0" y="2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6"/>
                  <a:pt x="0" y="100"/>
                  <a:pt x="1" y="105"/>
                </a:cubicBezTo>
                <a:cubicBezTo>
                  <a:pt x="9" y="137"/>
                  <a:pt x="39" y="165"/>
                  <a:pt x="76" y="171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114" y="164"/>
                  <a:pt x="142" y="139"/>
                  <a:pt x="150" y="109"/>
                </a:cubicBezTo>
                <a:cubicBezTo>
                  <a:pt x="151" y="103"/>
                  <a:pt x="151" y="98"/>
                  <a:pt x="151" y="92"/>
                </a:cubicBezTo>
                <a:close/>
                <a:moveTo>
                  <a:pt x="75" y="94"/>
                </a:moveTo>
                <a:cubicBezTo>
                  <a:pt x="75" y="92"/>
                  <a:pt x="75" y="92"/>
                  <a:pt x="75" y="92"/>
                </a:cubicBezTo>
                <a:cubicBezTo>
                  <a:pt x="75" y="92"/>
                  <a:pt x="74" y="92"/>
                  <a:pt x="74" y="92"/>
                </a:cubicBezTo>
                <a:cubicBezTo>
                  <a:pt x="73" y="93"/>
                  <a:pt x="73" y="93"/>
                  <a:pt x="73" y="93"/>
                </a:cubicBezTo>
                <a:cubicBezTo>
                  <a:pt x="73" y="93"/>
                  <a:pt x="72" y="94"/>
                  <a:pt x="72" y="94"/>
                </a:cubicBezTo>
                <a:cubicBezTo>
                  <a:pt x="72" y="94"/>
                  <a:pt x="72" y="95"/>
                  <a:pt x="71" y="95"/>
                </a:cubicBezTo>
                <a:cubicBezTo>
                  <a:pt x="71" y="95"/>
                  <a:pt x="71" y="95"/>
                  <a:pt x="71" y="95"/>
                </a:cubicBezTo>
                <a:cubicBezTo>
                  <a:pt x="71" y="95"/>
                  <a:pt x="71" y="96"/>
                  <a:pt x="71" y="96"/>
                </a:cubicBezTo>
                <a:cubicBezTo>
                  <a:pt x="70" y="96"/>
                  <a:pt x="70" y="96"/>
                  <a:pt x="70" y="97"/>
                </a:cubicBezTo>
                <a:cubicBezTo>
                  <a:pt x="70" y="97"/>
                  <a:pt x="70" y="97"/>
                  <a:pt x="70" y="97"/>
                </a:cubicBezTo>
                <a:cubicBezTo>
                  <a:pt x="70" y="98"/>
                  <a:pt x="70" y="98"/>
                  <a:pt x="70" y="98"/>
                </a:cubicBezTo>
                <a:cubicBezTo>
                  <a:pt x="70" y="98"/>
                  <a:pt x="70" y="98"/>
                  <a:pt x="70" y="98"/>
                </a:cubicBezTo>
                <a:cubicBezTo>
                  <a:pt x="70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8" y="97"/>
                </a:cubicBezTo>
                <a:cubicBezTo>
                  <a:pt x="68" y="97"/>
                  <a:pt x="68" y="97"/>
                  <a:pt x="68" y="97"/>
                </a:cubicBezTo>
                <a:cubicBezTo>
                  <a:pt x="68" y="97"/>
                  <a:pt x="68" y="97"/>
                  <a:pt x="69" y="97"/>
                </a:cubicBezTo>
                <a:cubicBezTo>
                  <a:pt x="69" y="96"/>
                  <a:pt x="69" y="96"/>
                  <a:pt x="69" y="96"/>
                </a:cubicBezTo>
                <a:cubicBezTo>
                  <a:pt x="69" y="96"/>
                  <a:pt x="69" y="96"/>
                  <a:pt x="69" y="96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0" y="93"/>
                  <a:pt x="71" y="93"/>
                </a:cubicBezTo>
                <a:cubicBezTo>
                  <a:pt x="71" y="93"/>
                  <a:pt x="71" y="93"/>
                  <a:pt x="72" y="92"/>
                </a:cubicBezTo>
                <a:cubicBezTo>
                  <a:pt x="72" y="92"/>
                  <a:pt x="72" y="92"/>
                  <a:pt x="72" y="92"/>
                </a:cubicBezTo>
                <a:cubicBezTo>
                  <a:pt x="72" y="92"/>
                  <a:pt x="72" y="92"/>
                  <a:pt x="73" y="91"/>
                </a:cubicBezTo>
                <a:cubicBezTo>
                  <a:pt x="73" y="91"/>
                  <a:pt x="73" y="91"/>
                  <a:pt x="74" y="91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90"/>
                  <a:pt x="75" y="90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7"/>
                </a:cubicBezTo>
                <a:cubicBezTo>
                  <a:pt x="75" y="87"/>
                  <a:pt x="75" y="87"/>
                  <a:pt x="75" y="87"/>
                </a:cubicBezTo>
                <a:cubicBezTo>
                  <a:pt x="75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7"/>
                  <a:pt x="77" y="87"/>
                  <a:pt x="77" y="88"/>
                </a:cubicBezTo>
                <a:cubicBezTo>
                  <a:pt x="77" y="89"/>
                  <a:pt x="77" y="89"/>
                  <a:pt x="77" y="89"/>
                </a:cubicBezTo>
                <a:cubicBezTo>
                  <a:pt x="77" y="89"/>
                  <a:pt x="77" y="89"/>
                  <a:pt x="77" y="89"/>
                </a:cubicBezTo>
                <a:cubicBezTo>
                  <a:pt x="77" y="90"/>
                  <a:pt x="77" y="90"/>
                  <a:pt x="77" y="90"/>
                </a:cubicBezTo>
                <a:cubicBezTo>
                  <a:pt x="77" y="90"/>
                  <a:pt x="77" y="90"/>
                  <a:pt x="77" y="91"/>
                </a:cubicBezTo>
                <a:cubicBezTo>
                  <a:pt x="77" y="91"/>
                  <a:pt x="77" y="91"/>
                  <a:pt x="77" y="91"/>
                </a:cubicBezTo>
                <a:cubicBezTo>
                  <a:pt x="78" y="91"/>
                  <a:pt x="78" y="91"/>
                  <a:pt x="78" y="91"/>
                </a:cubicBezTo>
                <a:cubicBezTo>
                  <a:pt x="78" y="91"/>
                  <a:pt x="78" y="91"/>
                  <a:pt x="78" y="91"/>
                </a:cubicBezTo>
                <a:cubicBezTo>
                  <a:pt x="78" y="91"/>
                  <a:pt x="79" y="91"/>
                  <a:pt x="79" y="91"/>
                </a:cubicBezTo>
                <a:cubicBezTo>
                  <a:pt x="79" y="91"/>
                  <a:pt x="80" y="91"/>
                  <a:pt x="80" y="92"/>
                </a:cubicBezTo>
                <a:cubicBezTo>
                  <a:pt x="80" y="92"/>
                  <a:pt x="81" y="92"/>
                  <a:pt x="81" y="92"/>
                </a:cubicBezTo>
                <a:cubicBezTo>
                  <a:pt x="81" y="92"/>
                  <a:pt x="81" y="93"/>
                  <a:pt x="81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82" y="94"/>
                  <a:pt x="82" y="94"/>
                  <a:pt x="82" y="94"/>
                </a:cubicBezTo>
                <a:cubicBezTo>
                  <a:pt x="82" y="94"/>
                  <a:pt x="82" y="94"/>
                  <a:pt x="82" y="94"/>
                </a:cubicBezTo>
                <a:cubicBezTo>
                  <a:pt x="83" y="95"/>
                  <a:pt x="83" y="95"/>
                  <a:pt x="83" y="95"/>
                </a:cubicBezTo>
                <a:cubicBezTo>
                  <a:pt x="83" y="95"/>
                  <a:pt x="83" y="95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4" y="96"/>
                  <a:pt x="84" y="96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2" y="96"/>
                  <a:pt x="82" y="96"/>
                  <a:pt x="82" y="96"/>
                </a:cubicBezTo>
                <a:cubicBezTo>
                  <a:pt x="82" y="96"/>
                  <a:pt x="82" y="96"/>
                  <a:pt x="81" y="96"/>
                </a:cubicBezTo>
                <a:cubicBezTo>
                  <a:pt x="81" y="95"/>
                  <a:pt x="81" y="95"/>
                  <a:pt x="81" y="95"/>
                </a:cubicBezTo>
                <a:cubicBezTo>
                  <a:pt x="81" y="95"/>
                  <a:pt x="81" y="95"/>
                  <a:pt x="81" y="95"/>
                </a:cubicBezTo>
                <a:cubicBezTo>
                  <a:pt x="81" y="95"/>
                  <a:pt x="81" y="94"/>
                  <a:pt x="81" y="94"/>
                </a:cubicBezTo>
                <a:cubicBezTo>
                  <a:pt x="80" y="94"/>
                  <a:pt x="80" y="94"/>
                  <a:pt x="80" y="94"/>
                </a:cubicBezTo>
                <a:cubicBezTo>
                  <a:pt x="80" y="94"/>
                  <a:pt x="80" y="93"/>
                  <a:pt x="79" y="93"/>
                </a:cubicBezTo>
                <a:cubicBezTo>
                  <a:pt x="79" y="93"/>
                  <a:pt x="79" y="93"/>
                  <a:pt x="79" y="93"/>
                </a:cubicBezTo>
                <a:cubicBezTo>
                  <a:pt x="79" y="93"/>
                  <a:pt x="79" y="93"/>
                  <a:pt x="79" y="93"/>
                </a:cubicBezTo>
                <a:cubicBezTo>
                  <a:pt x="79" y="92"/>
                  <a:pt x="78" y="92"/>
                  <a:pt x="78" y="92"/>
                </a:cubicBezTo>
                <a:cubicBezTo>
                  <a:pt x="78" y="92"/>
                  <a:pt x="78" y="92"/>
                  <a:pt x="78" y="92"/>
                </a:cubicBezTo>
                <a:cubicBezTo>
                  <a:pt x="78" y="92"/>
                  <a:pt x="77" y="92"/>
                  <a:pt x="77" y="92"/>
                </a:cubicBezTo>
                <a:cubicBezTo>
                  <a:pt x="77" y="94"/>
                  <a:pt x="77" y="94"/>
                  <a:pt x="77" y="94"/>
                </a:cubicBezTo>
                <a:cubicBezTo>
                  <a:pt x="77" y="94"/>
                  <a:pt x="77" y="94"/>
                  <a:pt x="77" y="94"/>
                </a:cubicBezTo>
                <a:cubicBezTo>
                  <a:pt x="78" y="94"/>
                  <a:pt x="78" y="94"/>
                  <a:pt x="78" y="95"/>
                </a:cubicBezTo>
                <a:cubicBezTo>
                  <a:pt x="78" y="95"/>
                  <a:pt x="78" y="95"/>
                  <a:pt x="78" y="95"/>
                </a:cubicBezTo>
                <a:cubicBezTo>
                  <a:pt x="79" y="95"/>
                  <a:pt x="79" y="95"/>
                  <a:pt x="79" y="96"/>
                </a:cubicBezTo>
                <a:cubicBezTo>
                  <a:pt x="79" y="96"/>
                  <a:pt x="79" y="96"/>
                  <a:pt x="79" y="97"/>
                </a:cubicBezTo>
                <a:cubicBezTo>
                  <a:pt x="80" y="97"/>
                  <a:pt x="80" y="97"/>
                  <a:pt x="80" y="98"/>
                </a:cubicBezTo>
                <a:cubicBezTo>
                  <a:pt x="80" y="98"/>
                  <a:pt x="80" y="99"/>
                  <a:pt x="80" y="99"/>
                </a:cubicBezTo>
                <a:cubicBezTo>
                  <a:pt x="79" y="99"/>
                  <a:pt x="79" y="100"/>
                  <a:pt x="79" y="100"/>
                </a:cubicBezTo>
                <a:cubicBezTo>
                  <a:pt x="79" y="100"/>
                  <a:pt x="79" y="101"/>
                  <a:pt x="79" y="101"/>
                </a:cubicBezTo>
                <a:cubicBezTo>
                  <a:pt x="78" y="101"/>
                  <a:pt x="78" y="101"/>
                  <a:pt x="78" y="102"/>
                </a:cubicBezTo>
                <a:cubicBezTo>
                  <a:pt x="78" y="102"/>
                  <a:pt x="78" y="103"/>
                  <a:pt x="78" y="103"/>
                </a:cubicBezTo>
                <a:cubicBezTo>
                  <a:pt x="79" y="103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5"/>
                </a:cubicBezTo>
                <a:cubicBezTo>
                  <a:pt x="79" y="105"/>
                  <a:pt x="80" y="106"/>
                  <a:pt x="80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0" y="106"/>
                  <a:pt x="80" y="107"/>
                  <a:pt x="80" y="107"/>
                </a:cubicBezTo>
                <a:cubicBezTo>
                  <a:pt x="80" y="108"/>
                  <a:pt x="80" y="108"/>
                  <a:pt x="80" y="109"/>
                </a:cubicBezTo>
                <a:cubicBezTo>
                  <a:pt x="80" y="109"/>
                  <a:pt x="80" y="109"/>
                  <a:pt x="80" y="109"/>
                </a:cubicBezTo>
                <a:cubicBezTo>
                  <a:pt x="81" y="109"/>
                  <a:pt x="81" y="110"/>
                  <a:pt x="81" y="110"/>
                </a:cubicBezTo>
                <a:cubicBezTo>
                  <a:pt x="81" y="111"/>
                  <a:pt x="81" y="111"/>
                  <a:pt x="81" y="112"/>
                </a:cubicBezTo>
                <a:cubicBezTo>
                  <a:pt x="81" y="112"/>
                  <a:pt x="81" y="112"/>
                  <a:pt x="81" y="112"/>
                </a:cubicBezTo>
                <a:cubicBezTo>
                  <a:pt x="81" y="112"/>
                  <a:pt x="81" y="113"/>
                  <a:pt x="81" y="113"/>
                </a:cubicBezTo>
                <a:cubicBezTo>
                  <a:pt x="81" y="113"/>
                  <a:pt x="81" y="113"/>
                  <a:pt x="81" y="113"/>
                </a:cubicBezTo>
                <a:cubicBezTo>
                  <a:pt x="81" y="113"/>
                  <a:pt x="81" y="114"/>
                  <a:pt x="81" y="114"/>
                </a:cubicBezTo>
                <a:cubicBezTo>
                  <a:pt x="81" y="114"/>
                  <a:pt x="81" y="114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4"/>
                  <a:pt x="80" y="114"/>
                  <a:pt x="79" y="114"/>
                </a:cubicBezTo>
                <a:cubicBezTo>
                  <a:pt x="79" y="114"/>
                  <a:pt x="79" y="114"/>
                  <a:pt x="79" y="113"/>
                </a:cubicBezTo>
                <a:cubicBezTo>
                  <a:pt x="79" y="113"/>
                  <a:pt x="79" y="113"/>
                  <a:pt x="79" y="113"/>
                </a:cubicBezTo>
                <a:cubicBezTo>
                  <a:pt x="79" y="113"/>
                  <a:pt x="79" y="113"/>
                  <a:pt x="79" y="112"/>
                </a:cubicBezTo>
                <a:cubicBezTo>
                  <a:pt x="79" y="112"/>
                  <a:pt x="79" y="112"/>
                  <a:pt x="79" y="112"/>
                </a:cubicBezTo>
                <a:cubicBezTo>
                  <a:pt x="79" y="112"/>
                  <a:pt x="79" y="111"/>
                  <a:pt x="79" y="110"/>
                </a:cubicBezTo>
                <a:cubicBezTo>
                  <a:pt x="79" y="110"/>
                  <a:pt x="79" y="109"/>
                  <a:pt x="79" y="109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8" y="107"/>
                  <a:pt x="78" y="107"/>
                  <a:pt x="78" y="107"/>
                </a:cubicBezTo>
                <a:cubicBezTo>
                  <a:pt x="78" y="107"/>
                  <a:pt x="78" y="106"/>
                  <a:pt x="78" y="106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78" y="106"/>
                  <a:pt x="78" y="105"/>
                  <a:pt x="78" y="105"/>
                </a:cubicBezTo>
                <a:cubicBezTo>
                  <a:pt x="78" y="105"/>
                  <a:pt x="78" y="105"/>
                  <a:pt x="77" y="104"/>
                </a:cubicBezTo>
                <a:cubicBezTo>
                  <a:pt x="77" y="104"/>
                  <a:pt x="77" y="104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6" y="103"/>
                  <a:pt x="75" y="103"/>
                  <a:pt x="75" y="103"/>
                </a:cubicBezTo>
                <a:cubicBezTo>
                  <a:pt x="75" y="104"/>
                  <a:pt x="75" y="104"/>
                  <a:pt x="75" y="104"/>
                </a:cubicBezTo>
                <a:cubicBezTo>
                  <a:pt x="74" y="104"/>
                  <a:pt x="74" y="104"/>
                  <a:pt x="74" y="105"/>
                </a:cubicBezTo>
                <a:cubicBezTo>
                  <a:pt x="74" y="105"/>
                  <a:pt x="74" y="105"/>
                  <a:pt x="74" y="106"/>
                </a:cubicBezTo>
                <a:cubicBezTo>
                  <a:pt x="74" y="106"/>
                  <a:pt x="74" y="106"/>
                  <a:pt x="73" y="107"/>
                </a:cubicBezTo>
                <a:cubicBezTo>
                  <a:pt x="73" y="107"/>
                  <a:pt x="73" y="107"/>
                  <a:pt x="73" y="108"/>
                </a:cubicBezTo>
                <a:cubicBezTo>
                  <a:pt x="73" y="108"/>
                  <a:pt x="73" y="108"/>
                  <a:pt x="73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3" y="110"/>
                  <a:pt x="73" y="110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3" y="113"/>
                  <a:pt x="73" y="113"/>
                  <a:pt x="73" y="113"/>
                </a:cubicBezTo>
                <a:cubicBezTo>
                  <a:pt x="73" y="113"/>
                  <a:pt x="73" y="113"/>
                  <a:pt x="73" y="113"/>
                </a:cubicBezTo>
                <a:cubicBezTo>
                  <a:pt x="73" y="114"/>
                  <a:pt x="73" y="114"/>
                  <a:pt x="73" y="114"/>
                </a:cubicBezTo>
                <a:cubicBezTo>
                  <a:pt x="73" y="114"/>
                  <a:pt x="73" y="114"/>
                  <a:pt x="73" y="114"/>
                </a:cubicBezTo>
                <a:cubicBezTo>
                  <a:pt x="73" y="114"/>
                  <a:pt x="73" y="115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1" y="115"/>
                  <a:pt x="71" y="115"/>
                  <a:pt x="71" y="114"/>
                </a:cubicBezTo>
                <a:cubicBezTo>
                  <a:pt x="71" y="114"/>
                  <a:pt x="71" y="114"/>
                  <a:pt x="71" y="114"/>
                </a:cubicBezTo>
                <a:cubicBezTo>
                  <a:pt x="71" y="114"/>
                  <a:pt x="71" y="113"/>
                  <a:pt x="71" y="113"/>
                </a:cubicBezTo>
                <a:cubicBezTo>
                  <a:pt x="71" y="112"/>
                  <a:pt x="71" y="111"/>
                  <a:pt x="71" y="110"/>
                </a:cubicBezTo>
                <a:cubicBezTo>
                  <a:pt x="71" y="110"/>
                  <a:pt x="71" y="109"/>
                  <a:pt x="71" y="109"/>
                </a:cubicBezTo>
                <a:cubicBezTo>
                  <a:pt x="71" y="108"/>
                  <a:pt x="72" y="107"/>
                  <a:pt x="72" y="107"/>
                </a:cubicBezTo>
                <a:cubicBezTo>
                  <a:pt x="72" y="106"/>
                  <a:pt x="72" y="106"/>
                  <a:pt x="72" y="105"/>
                </a:cubicBezTo>
                <a:cubicBezTo>
                  <a:pt x="72" y="105"/>
                  <a:pt x="73" y="104"/>
                  <a:pt x="73" y="104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3" y="104"/>
                  <a:pt x="73" y="103"/>
                  <a:pt x="73" y="103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4" y="102"/>
                  <a:pt x="74" y="102"/>
                  <a:pt x="74" y="101"/>
                </a:cubicBezTo>
                <a:cubicBezTo>
                  <a:pt x="74" y="101"/>
                  <a:pt x="74" y="101"/>
                  <a:pt x="73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1"/>
                  <a:pt x="73" y="100"/>
                  <a:pt x="73" y="100"/>
                </a:cubicBezTo>
                <a:cubicBezTo>
                  <a:pt x="72" y="100"/>
                  <a:pt x="72" y="100"/>
                  <a:pt x="72" y="99"/>
                </a:cubicBezTo>
                <a:cubicBezTo>
                  <a:pt x="72" y="99"/>
                  <a:pt x="72" y="99"/>
                  <a:pt x="72" y="98"/>
                </a:cubicBezTo>
                <a:cubicBezTo>
                  <a:pt x="72" y="98"/>
                  <a:pt x="72" y="98"/>
                  <a:pt x="72" y="98"/>
                </a:cubicBezTo>
                <a:cubicBezTo>
                  <a:pt x="72" y="98"/>
                  <a:pt x="72" y="97"/>
                  <a:pt x="72" y="97"/>
                </a:cubicBezTo>
                <a:cubicBezTo>
                  <a:pt x="72" y="97"/>
                  <a:pt x="73" y="96"/>
                  <a:pt x="73" y="96"/>
                </a:cubicBezTo>
                <a:cubicBezTo>
                  <a:pt x="73" y="96"/>
                  <a:pt x="73" y="95"/>
                  <a:pt x="74" y="95"/>
                </a:cubicBezTo>
                <a:cubicBezTo>
                  <a:pt x="74" y="95"/>
                  <a:pt x="75" y="94"/>
                  <a:pt x="75" y="94"/>
                </a:cubicBezTo>
                <a:close/>
                <a:moveTo>
                  <a:pt x="76" y="101"/>
                </a:moveTo>
                <a:cubicBezTo>
                  <a:pt x="75" y="100"/>
                  <a:pt x="75" y="100"/>
                  <a:pt x="75" y="100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75" y="100"/>
                  <a:pt x="75" y="100"/>
                  <a:pt x="74" y="100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74" y="100"/>
                  <a:pt x="74" y="100"/>
                  <a:pt x="74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74" y="98"/>
                  <a:pt x="74" y="98"/>
                  <a:pt x="74" y="98"/>
                </a:cubicBezTo>
                <a:cubicBezTo>
                  <a:pt x="74" y="98"/>
                  <a:pt x="74" y="98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6"/>
                </a:cubicBezTo>
                <a:cubicBezTo>
                  <a:pt x="75" y="96"/>
                  <a:pt x="75" y="96"/>
                  <a:pt x="75" y="96"/>
                </a:cubicBezTo>
                <a:cubicBezTo>
                  <a:pt x="75" y="96"/>
                  <a:pt x="75" y="96"/>
                  <a:pt x="75" y="96"/>
                </a:cubicBezTo>
                <a:cubicBezTo>
                  <a:pt x="75" y="96"/>
                  <a:pt x="75" y="96"/>
                  <a:pt x="76" y="96"/>
                </a:cubicBezTo>
                <a:cubicBezTo>
                  <a:pt x="76" y="95"/>
                  <a:pt x="76" y="95"/>
                  <a:pt x="76" y="95"/>
                </a:cubicBezTo>
                <a:cubicBezTo>
                  <a:pt x="76" y="95"/>
                  <a:pt x="76" y="95"/>
                  <a:pt x="76" y="95"/>
                </a:cubicBezTo>
                <a:cubicBezTo>
                  <a:pt x="76" y="95"/>
                  <a:pt x="76" y="95"/>
                  <a:pt x="76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8" y="96"/>
                  <a:pt x="78" y="97"/>
                  <a:pt x="78" y="97"/>
                </a:cubicBezTo>
                <a:cubicBezTo>
                  <a:pt x="78" y="97"/>
                  <a:pt x="78" y="97"/>
                  <a:pt x="78" y="97"/>
                </a:cubicBezTo>
                <a:cubicBezTo>
                  <a:pt x="78" y="97"/>
                  <a:pt x="78" y="97"/>
                  <a:pt x="78" y="97"/>
                </a:cubicBezTo>
                <a:cubicBezTo>
                  <a:pt x="78" y="97"/>
                  <a:pt x="78" y="98"/>
                  <a:pt x="78" y="98"/>
                </a:cubicBezTo>
                <a:cubicBezTo>
                  <a:pt x="78" y="98"/>
                  <a:pt x="78" y="98"/>
                  <a:pt x="78" y="98"/>
                </a:cubicBezTo>
                <a:cubicBezTo>
                  <a:pt x="78" y="98"/>
                  <a:pt x="78" y="99"/>
                  <a:pt x="78" y="99"/>
                </a:cubicBezTo>
                <a:cubicBezTo>
                  <a:pt x="78" y="99"/>
                  <a:pt x="78" y="99"/>
                  <a:pt x="78" y="99"/>
                </a:cubicBezTo>
                <a:cubicBezTo>
                  <a:pt x="78" y="100"/>
                  <a:pt x="77" y="100"/>
                  <a:pt x="77" y="100"/>
                </a:cubicBezTo>
                <a:cubicBezTo>
                  <a:pt x="77" y="100"/>
                  <a:pt x="77" y="100"/>
                  <a:pt x="77" y="100"/>
                </a:cubicBezTo>
                <a:cubicBezTo>
                  <a:pt x="77" y="100"/>
                  <a:pt x="77" y="100"/>
                  <a:pt x="77" y="101"/>
                </a:cubicBezTo>
                <a:cubicBezTo>
                  <a:pt x="77" y="101"/>
                  <a:pt x="77" y="101"/>
                  <a:pt x="77" y="101"/>
                </a:cubicBezTo>
                <a:cubicBezTo>
                  <a:pt x="76" y="101"/>
                  <a:pt x="76" y="101"/>
                  <a:pt x="76" y="101"/>
                </a:cubicBezTo>
                <a:close/>
                <a:moveTo>
                  <a:pt x="75" y="127"/>
                </a:moveTo>
                <a:cubicBezTo>
                  <a:pt x="75" y="127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3" y="128"/>
                  <a:pt x="73" y="128"/>
                </a:cubicBezTo>
                <a:cubicBezTo>
                  <a:pt x="73" y="129"/>
                  <a:pt x="72" y="129"/>
                  <a:pt x="72" y="129"/>
                </a:cubicBezTo>
                <a:cubicBezTo>
                  <a:pt x="72" y="130"/>
                  <a:pt x="72" y="130"/>
                  <a:pt x="71" y="130"/>
                </a:cubicBezTo>
                <a:cubicBezTo>
                  <a:pt x="71" y="131"/>
                  <a:pt x="71" y="131"/>
                  <a:pt x="71" y="132"/>
                </a:cubicBezTo>
                <a:cubicBezTo>
                  <a:pt x="71" y="132"/>
                  <a:pt x="71" y="132"/>
                  <a:pt x="71" y="132"/>
                </a:cubicBezTo>
                <a:cubicBezTo>
                  <a:pt x="71" y="132"/>
                  <a:pt x="71" y="132"/>
                  <a:pt x="71" y="132"/>
                </a:cubicBezTo>
                <a:cubicBezTo>
                  <a:pt x="71" y="133"/>
                  <a:pt x="71" y="133"/>
                  <a:pt x="70" y="133"/>
                </a:cubicBezTo>
                <a:cubicBezTo>
                  <a:pt x="70" y="134"/>
                  <a:pt x="70" y="134"/>
                  <a:pt x="70" y="135"/>
                </a:cubicBezTo>
                <a:cubicBezTo>
                  <a:pt x="70" y="135"/>
                  <a:pt x="70" y="135"/>
                  <a:pt x="70" y="135"/>
                </a:cubicBezTo>
                <a:cubicBezTo>
                  <a:pt x="70" y="135"/>
                  <a:pt x="70" y="135"/>
                  <a:pt x="70" y="136"/>
                </a:cubicBezTo>
                <a:cubicBezTo>
                  <a:pt x="70" y="136"/>
                  <a:pt x="70" y="136"/>
                  <a:pt x="70" y="136"/>
                </a:cubicBezTo>
                <a:cubicBezTo>
                  <a:pt x="70" y="136"/>
                  <a:pt x="70" y="136"/>
                  <a:pt x="70" y="136"/>
                </a:cubicBezTo>
                <a:cubicBezTo>
                  <a:pt x="70" y="137"/>
                  <a:pt x="70" y="137"/>
                  <a:pt x="70" y="137"/>
                </a:cubicBezTo>
                <a:cubicBezTo>
                  <a:pt x="70" y="137"/>
                  <a:pt x="70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6"/>
                  <a:pt x="69" y="136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69" y="136"/>
                  <a:pt x="69" y="136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69" y="134"/>
                  <a:pt x="69" y="133"/>
                  <a:pt x="69" y="133"/>
                </a:cubicBezTo>
                <a:cubicBezTo>
                  <a:pt x="69" y="132"/>
                  <a:pt x="69" y="132"/>
                  <a:pt x="69" y="131"/>
                </a:cubicBezTo>
                <a:cubicBezTo>
                  <a:pt x="70" y="131"/>
                  <a:pt x="70" y="130"/>
                  <a:pt x="70" y="130"/>
                </a:cubicBezTo>
                <a:cubicBezTo>
                  <a:pt x="70" y="129"/>
                  <a:pt x="70" y="129"/>
                  <a:pt x="71" y="128"/>
                </a:cubicBezTo>
                <a:cubicBezTo>
                  <a:pt x="71" y="128"/>
                  <a:pt x="71" y="128"/>
                  <a:pt x="72" y="127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7"/>
                  <a:pt x="72" y="127"/>
                  <a:pt x="73" y="127"/>
                </a:cubicBezTo>
                <a:cubicBezTo>
                  <a:pt x="73" y="127"/>
                  <a:pt x="73" y="127"/>
                  <a:pt x="73" y="127"/>
                </a:cubicBezTo>
                <a:cubicBezTo>
                  <a:pt x="73" y="126"/>
                  <a:pt x="73" y="126"/>
                  <a:pt x="74" y="126"/>
                </a:cubicBezTo>
                <a:cubicBezTo>
                  <a:pt x="74" y="126"/>
                  <a:pt x="75" y="126"/>
                  <a:pt x="75" y="126"/>
                </a:cubicBezTo>
                <a:cubicBezTo>
                  <a:pt x="75" y="125"/>
                  <a:pt x="75" y="125"/>
                  <a:pt x="75" y="125"/>
                </a:cubicBezTo>
                <a:cubicBezTo>
                  <a:pt x="75" y="125"/>
                  <a:pt x="75" y="125"/>
                  <a:pt x="75" y="125"/>
                </a:cubicBezTo>
                <a:cubicBezTo>
                  <a:pt x="75" y="124"/>
                  <a:pt x="75" y="124"/>
                  <a:pt x="75" y="124"/>
                </a:cubicBezTo>
                <a:cubicBezTo>
                  <a:pt x="75" y="123"/>
                  <a:pt x="75" y="123"/>
                  <a:pt x="75" y="123"/>
                </a:cubicBezTo>
                <a:cubicBezTo>
                  <a:pt x="75" y="123"/>
                  <a:pt x="75" y="123"/>
                  <a:pt x="75" y="123"/>
                </a:cubicBezTo>
                <a:cubicBezTo>
                  <a:pt x="75" y="122"/>
                  <a:pt x="75" y="122"/>
                  <a:pt x="75" y="121"/>
                </a:cubicBezTo>
                <a:cubicBezTo>
                  <a:pt x="75" y="121"/>
                  <a:pt x="75" y="121"/>
                  <a:pt x="7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7" y="120"/>
                  <a:pt x="77" y="120"/>
                </a:cubicBezTo>
                <a:cubicBezTo>
                  <a:pt x="77" y="120"/>
                  <a:pt x="77" y="120"/>
                  <a:pt x="77" y="120"/>
                </a:cubicBezTo>
                <a:cubicBezTo>
                  <a:pt x="77" y="120"/>
                  <a:pt x="77" y="120"/>
                  <a:pt x="77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6"/>
                  <a:pt x="77" y="126"/>
                  <a:pt x="77" y="126"/>
                </a:cubicBezTo>
                <a:cubicBezTo>
                  <a:pt x="78" y="126"/>
                  <a:pt x="78" y="126"/>
                  <a:pt x="79" y="126"/>
                </a:cubicBezTo>
                <a:cubicBezTo>
                  <a:pt x="80" y="127"/>
                  <a:pt x="80" y="127"/>
                  <a:pt x="81" y="127"/>
                </a:cubicBezTo>
                <a:cubicBezTo>
                  <a:pt x="81" y="127"/>
                  <a:pt x="81" y="127"/>
                  <a:pt x="81" y="127"/>
                </a:cubicBezTo>
                <a:cubicBezTo>
                  <a:pt x="81" y="128"/>
                  <a:pt x="82" y="128"/>
                  <a:pt x="82" y="129"/>
                </a:cubicBezTo>
                <a:cubicBezTo>
                  <a:pt x="82" y="130"/>
                  <a:pt x="83" y="130"/>
                  <a:pt x="83" y="131"/>
                </a:cubicBezTo>
                <a:cubicBezTo>
                  <a:pt x="83" y="132"/>
                  <a:pt x="83" y="133"/>
                  <a:pt x="83" y="133"/>
                </a:cubicBezTo>
                <a:cubicBezTo>
                  <a:pt x="84" y="134"/>
                  <a:pt x="84" y="134"/>
                  <a:pt x="84" y="135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84" y="136"/>
                  <a:pt x="84" y="136"/>
                  <a:pt x="84" y="137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3" y="137"/>
                  <a:pt x="83" y="138"/>
                  <a:pt x="83" y="138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3" y="138"/>
                  <a:pt x="83" y="137"/>
                  <a:pt x="83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2" y="137"/>
                  <a:pt x="82" y="137"/>
                  <a:pt x="82" y="137"/>
                </a:cubicBezTo>
                <a:cubicBezTo>
                  <a:pt x="82" y="137"/>
                  <a:pt x="82" y="136"/>
                  <a:pt x="82" y="136"/>
                </a:cubicBezTo>
                <a:cubicBezTo>
                  <a:pt x="82" y="136"/>
                  <a:pt x="82" y="136"/>
                  <a:pt x="82" y="136"/>
                </a:cubicBezTo>
                <a:cubicBezTo>
                  <a:pt x="82" y="135"/>
                  <a:pt x="82" y="135"/>
                  <a:pt x="82" y="135"/>
                </a:cubicBezTo>
                <a:cubicBezTo>
                  <a:pt x="82" y="134"/>
                  <a:pt x="82" y="134"/>
                  <a:pt x="82" y="133"/>
                </a:cubicBezTo>
                <a:cubicBezTo>
                  <a:pt x="82" y="133"/>
                  <a:pt x="82" y="133"/>
                  <a:pt x="82" y="133"/>
                </a:cubicBezTo>
                <a:cubicBezTo>
                  <a:pt x="82" y="132"/>
                  <a:pt x="82" y="132"/>
                  <a:pt x="81" y="131"/>
                </a:cubicBezTo>
                <a:cubicBezTo>
                  <a:pt x="81" y="131"/>
                  <a:pt x="81" y="130"/>
                  <a:pt x="81" y="130"/>
                </a:cubicBezTo>
                <a:cubicBezTo>
                  <a:pt x="81" y="129"/>
                  <a:pt x="80" y="129"/>
                  <a:pt x="80" y="129"/>
                </a:cubicBezTo>
                <a:cubicBezTo>
                  <a:pt x="80" y="128"/>
                  <a:pt x="80" y="128"/>
                  <a:pt x="79" y="128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79" y="128"/>
                  <a:pt x="79" y="128"/>
                  <a:pt x="78" y="128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7" y="127"/>
                  <a:pt x="77" y="127"/>
                  <a:pt x="77" y="127"/>
                </a:cubicBezTo>
                <a:cubicBezTo>
                  <a:pt x="77" y="127"/>
                  <a:pt x="77" y="128"/>
                  <a:pt x="77" y="128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77" y="130"/>
                  <a:pt x="77" y="130"/>
                  <a:pt x="77" y="131"/>
                </a:cubicBezTo>
                <a:cubicBezTo>
                  <a:pt x="77" y="131"/>
                  <a:pt x="77" y="131"/>
                  <a:pt x="77" y="131"/>
                </a:cubicBezTo>
                <a:cubicBezTo>
                  <a:pt x="77" y="132"/>
                  <a:pt x="77" y="132"/>
                  <a:pt x="77" y="133"/>
                </a:cubicBezTo>
                <a:cubicBezTo>
                  <a:pt x="77" y="133"/>
                  <a:pt x="77" y="133"/>
                  <a:pt x="77" y="134"/>
                </a:cubicBezTo>
                <a:cubicBezTo>
                  <a:pt x="77" y="134"/>
                  <a:pt x="77" y="134"/>
                  <a:pt x="77" y="134"/>
                </a:cubicBezTo>
                <a:cubicBezTo>
                  <a:pt x="77" y="134"/>
                  <a:pt x="77" y="134"/>
                  <a:pt x="77" y="135"/>
                </a:cubicBezTo>
                <a:cubicBezTo>
                  <a:pt x="77" y="135"/>
                  <a:pt x="78" y="136"/>
                  <a:pt x="78" y="136"/>
                </a:cubicBezTo>
                <a:cubicBezTo>
                  <a:pt x="78" y="136"/>
                  <a:pt x="78" y="136"/>
                  <a:pt x="78" y="136"/>
                </a:cubicBezTo>
                <a:cubicBezTo>
                  <a:pt x="78" y="137"/>
                  <a:pt x="78" y="137"/>
                  <a:pt x="78" y="138"/>
                </a:cubicBezTo>
                <a:cubicBezTo>
                  <a:pt x="78" y="138"/>
                  <a:pt x="79" y="139"/>
                  <a:pt x="79" y="139"/>
                </a:cubicBezTo>
                <a:cubicBezTo>
                  <a:pt x="79" y="140"/>
                  <a:pt x="79" y="140"/>
                  <a:pt x="79" y="141"/>
                </a:cubicBezTo>
                <a:cubicBezTo>
                  <a:pt x="80" y="141"/>
                  <a:pt x="80" y="142"/>
                  <a:pt x="80" y="142"/>
                </a:cubicBezTo>
                <a:cubicBezTo>
                  <a:pt x="80" y="142"/>
                  <a:pt x="80" y="142"/>
                  <a:pt x="80" y="142"/>
                </a:cubicBezTo>
                <a:cubicBezTo>
                  <a:pt x="80" y="142"/>
                  <a:pt x="80" y="143"/>
                  <a:pt x="81" y="143"/>
                </a:cubicBezTo>
                <a:cubicBezTo>
                  <a:pt x="81" y="143"/>
                  <a:pt x="81" y="143"/>
                  <a:pt x="81" y="143"/>
                </a:cubicBezTo>
                <a:cubicBezTo>
                  <a:pt x="81" y="143"/>
                  <a:pt x="81" y="143"/>
                  <a:pt x="81" y="143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1" y="144"/>
                  <a:pt x="82" y="144"/>
                  <a:pt x="82" y="145"/>
                </a:cubicBezTo>
                <a:cubicBezTo>
                  <a:pt x="82" y="145"/>
                  <a:pt x="82" y="145"/>
                  <a:pt x="82" y="145"/>
                </a:cubicBezTo>
                <a:cubicBezTo>
                  <a:pt x="82" y="146"/>
                  <a:pt x="82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1" y="147"/>
                  <a:pt x="81" y="146"/>
                </a:cubicBezTo>
                <a:cubicBezTo>
                  <a:pt x="81" y="146"/>
                  <a:pt x="81" y="146"/>
                  <a:pt x="81" y="146"/>
                </a:cubicBezTo>
                <a:cubicBezTo>
                  <a:pt x="81" y="146"/>
                  <a:pt x="80" y="145"/>
                  <a:pt x="80" y="145"/>
                </a:cubicBezTo>
                <a:cubicBezTo>
                  <a:pt x="80" y="145"/>
                  <a:pt x="80" y="145"/>
                  <a:pt x="80" y="145"/>
                </a:cubicBezTo>
                <a:cubicBezTo>
                  <a:pt x="79" y="144"/>
                  <a:pt x="79" y="143"/>
                  <a:pt x="79" y="143"/>
                </a:cubicBezTo>
                <a:cubicBezTo>
                  <a:pt x="78" y="142"/>
                  <a:pt x="78" y="141"/>
                  <a:pt x="78" y="140"/>
                </a:cubicBezTo>
                <a:cubicBezTo>
                  <a:pt x="77" y="140"/>
                  <a:pt x="77" y="139"/>
                  <a:pt x="77" y="139"/>
                </a:cubicBezTo>
                <a:cubicBezTo>
                  <a:pt x="77" y="138"/>
                  <a:pt x="76" y="138"/>
                  <a:pt x="76" y="137"/>
                </a:cubicBezTo>
                <a:cubicBezTo>
                  <a:pt x="76" y="136"/>
                  <a:pt x="76" y="136"/>
                  <a:pt x="76" y="136"/>
                </a:cubicBezTo>
                <a:cubicBezTo>
                  <a:pt x="76" y="137"/>
                  <a:pt x="76" y="137"/>
                  <a:pt x="76" y="138"/>
                </a:cubicBezTo>
                <a:cubicBezTo>
                  <a:pt x="76" y="138"/>
                  <a:pt x="75" y="139"/>
                  <a:pt x="75" y="139"/>
                </a:cubicBezTo>
                <a:cubicBezTo>
                  <a:pt x="75" y="139"/>
                  <a:pt x="75" y="139"/>
                  <a:pt x="75" y="139"/>
                </a:cubicBezTo>
                <a:cubicBezTo>
                  <a:pt x="75" y="139"/>
                  <a:pt x="75" y="139"/>
                  <a:pt x="75" y="140"/>
                </a:cubicBezTo>
                <a:cubicBezTo>
                  <a:pt x="75" y="140"/>
                  <a:pt x="75" y="141"/>
                  <a:pt x="74" y="141"/>
                </a:cubicBezTo>
                <a:cubicBezTo>
                  <a:pt x="74" y="141"/>
                  <a:pt x="74" y="142"/>
                  <a:pt x="74" y="142"/>
                </a:cubicBezTo>
                <a:cubicBezTo>
                  <a:pt x="74" y="142"/>
                  <a:pt x="73" y="143"/>
                  <a:pt x="73" y="143"/>
                </a:cubicBezTo>
                <a:cubicBezTo>
                  <a:pt x="73" y="143"/>
                  <a:pt x="73" y="143"/>
                  <a:pt x="73" y="143"/>
                </a:cubicBezTo>
                <a:cubicBezTo>
                  <a:pt x="73" y="143"/>
                  <a:pt x="73" y="144"/>
                  <a:pt x="73" y="144"/>
                </a:cubicBezTo>
                <a:cubicBezTo>
                  <a:pt x="73" y="144"/>
                  <a:pt x="72" y="144"/>
                  <a:pt x="72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1" y="146"/>
                  <a:pt x="71" y="146"/>
                  <a:pt x="71" y="146"/>
                </a:cubicBezTo>
                <a:cubicBezTo>
                  <a:pt x="71" y="146"/>
                  <a:pt x="71" y="146"/>
                  <a:pt x="71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70" y="145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0" y="145"/>
                  <a:pt x="70" y="144"/>
                  <a:pt x="71" y="144"/>
                </a:cubicBezTo>
                <a:cubicBezTo>
                  <a:pt x="71" y="144"/>
                  <a:pt x="71" y="144"/>
                  <a:pt x="71" y="143"/>
                </a:cubicBezTo>
                <a:cubicBezTo>
                  <a:pt x="71" y="143"/>
                  <a:pt x="71" y="143"/>
                  <a:pt x="71" y="143"/>
                </a:cubicBezTo>
                <a:cubicBezTo>
                  <a:pt x="72" y="143"/>
                  <a:pt x="72" y="142"/>
                  <a:pt x="72" y="142"/>
                </a:cubicBezTo>
                <a:cubicBezTo>
                  <a:pt x="72" y="142"/>
                  <a:pt x="72" y="141"/>
                  <a:pt x="73" y="141"/>
                </a:cubicBezTo>
                <a:cubicBezTo>
                  <a:pt x="73" y="141"/>
                  <a:pt x="73" y="140"/>
                  <a:pt x="73" y="140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73" y="139"/>
                  <a:pt x="74" y="139"/>
                  <a:pt x="74" y="139"/>
                </a:cubicBezTo>
                <a:cubicBezTo>
                  <a:pt x="74" y="139"/>
                  <a:pt x="74" y="139"/>
                  <a:pt x="74" y="139"/>
                </a:cubicBezTo>
                <a:cubicBezTo>
                  <a:pt x="74" y="138"/>
                  <a:pt x="74" y="138"/>
                  <a:pt x="74" y="137"/>
                </a:cubicBezTo>
                <a:cubicBezTo>
                  <a:pt x="74" y="137"/>
                  <a:pt x="75" y="137"/>
                  <a:pt x="75" y="136"/>
                </a:cubicBezTo>
                <a:cubicBezTo>
                  <a:pt x="75" y="136"/>
                  <a:pt x="75" y="135"/>
                  <a:pt x="75" y="135"/>
                </a:cubicBezTo>
                <a:cubicBezTo>
                  <a:pt x="75" y="135"/>
                  <a:pt x="75" y="134"/>
                  <a:pt x="75" y="134"/>
                </a:cubicBezTo>
                <a:cubicBezTo>
                  <a:pt x="75" y="134"/>
                  <a:pt x="75" y="134"/>
                  <a:pt x="75" y="134"/>
                </a:cubicBezTo>
                <a:cubicBezTo>
                  <a:pt x="75" y="133"/>
                  <a:pt x="75" y="133"/>
                  <a:pt x="75" y="132"/>
                </a:cubicBezTo>
                <a:cubicBezTo>
                  <a:pt x="75" y="132"/>
                  <a:pt x="75" y="131"/>
                  <a:pt x="75" y="131"/>
                </a:cubicBezTo>
                <a:cubicBezTo>
                  <a:pt x="75" y="131"/>
                  <a:pt x="75" y="131"/>
                  <a:pt x="75" y="131"/>
                </a:cubicBezTo>
                <a:cubicBezTo>
                  <a:pt x="75" y="130"/>
                  <a:pt x="75" y="130"/>
                  <a:pt x="75" y="129"/>
                </a:cubicBezTo>
                <a:cubicBezTo>
                  <a:pt x="75" y="129"/>
                  <a:pt x="75" y="128"/>
                  <a:pt x="75" y="128"/>
                </a:cubicBezTo>
                <a:cubicBezTo>
                  <a:pt x="75" y="127"/>
                  <a:pt x="75" y="127"/>
                  <a:pt x="75" y="127"/>
                </a:cubicBezTo>
                <a:close/>
                <a:moveTo>
                  <a:pt x="107" y="13"/>
                </a:move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6" y="12"/>
                  <a:pt x="106" y="12"/>
                </a:cubicBezTo>
                <a:cubicBezTo>
                  <a:pt x="106" y="12"/>
                  <a:pt x="106" y="12"/>
                  <a:pt x="106" y="12"/>
                </a:cubicBezTo>
                <a:cubicBezTo>
                  <a:pt x="106" y="12"/>
                  <a:pt x="106" y="12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8" y="11"/>
                  <a:pt x="108" y="11"/>
                  <a:pt x="108" y="11"/>
                </a:cubicBezTo>
                <a:cubicBezTo>
                  <a:pt x="108" y="11"/>
                  <a:pt x="108" y="12"/>
                  <a:pt x="108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2"/>
                  <a:pt x="109" y="12"/>
                  <a:pt x="109" y="12"/>
                </a:cubicBezTo>
                <a:cubicBezTo>
                  <a:pt x="109" y="12"/>
                  <a:pt x="109" y="12"/>
                  <a:pt x="109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10" y="12"/>
                  <a:pt x="111" y="12"/>
                  <a:pt x="111" y="12"/>
                </a:cubicBezTo>
                <a:cubicBezTo>
                  <a:pt x="111" y="12"/>
                  <a:pt x="112" y="12"/>
                  <a:pt x="112" y="12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12"/>
                  <a:pt x="112" y="11"/>
                  <a:pt x="112" y="11"/>
                </a:cubicBezTo>
                <a:cubicBezTo>
                  <a:pt x="112" y="11"/>
                  <a:pt x="112" y="11"/>
                  <a:pt x="112" y="11"/>
                </a:cubicBezTo>
                <a:cubicBezTo>
                  <a:pt x="112" y="11"/>
                  <a:pt x="112" y="11"/>
                  <a:pt x="112" y="11"/>
                </a:cubicBezTo>
                <a:cubicBezTo>
                  <a:pt x="113" y="11"/>
                  <a:pt x="113" y="11"/>
                  <a:pt x="113" y="11"/>
                </a:cubicBezTo>
                <a:cubicBezTo>
                  <a:pt x="113" y="11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4" y="10"/>
                </a:cubicBezTo>
                <a:cubicBezTo>
                  <a:pt x="114" y="10"/>
                  <a:pt x="114" y="10"/>
                  <a:pt x="114" y="11"/>
                </a:cubicBezTo>
                <a:cubicBezTo>
                  <a:pt x="114" y="11"/>
                  <a:pt x="114" y="11"/>
                  <a:pt x="114" y="11"/>
                </a:cubicBezTo>
                <a:cubicBezTo>
                  <a:pt x="114" y="11"/>
                  <a:pt x="114" y="11"/>
                  <a:pt x="114" y="12"/>
                </a:cubicBezTo>
                <a:cubicBezTo>
                  <a:pt x="114" y="12"/>
                  <a:pt x="113" y="12"/>
                  <a:pt x="113" y="12"/>
                </a:cubicBezTo>
                <a:cubicBezTo>
                  <a:pt x="113" y="12"/>
                  <a:pt x="113" y="12"/>
                  <a:pt x="113" y="13"/>
                </a:cubicBezTo>
                <a:cubicBezTo>
                  <a:pt x="113" y="13"/>
                  <a:pt x="113" y="13"/>
                  <a:pt x="113" y="13"/>
                </a:cubicBezTo>
                <a:cubicBezTo>
                  <a:pt x="113" y="13"/>
                  <a:pt x="113" y="13"/>
                  <a:pt x="112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11" y="14"/>
                  <a:pt x="111" y="14"/>
                  <a:pt x="111" y="14"/>
                </a:cubicBezTo>
                <a:cubicBezTo>
                  <a:pt x="111" y="14"/>
                  <a:pt x="111" y="14"/>
                  <a:pt x="111" y="14"/>
                </a:cubicBezTo>
                <a:cubicBezTo>
                  <a:pt x="111" y="14"/>
                  <a:pt x="112" y="14"/>
                  <a:pt x="112" y="14"/>
                </a:cubicBezTo>
                <a:cubicBezTo>
                  <a:pt x="113" y="14"/>
                  <a:pt x="114" y="14"/>
                  <a:pt x="114" y="14"/>
                </a:cubicBezTo>
                <a:cubicBezTo>
                  <a:pt x="114" y="14"/>
                  <a:pt x="114" y="14"/>
                  <a:pt x="114" y="14"/>
                </a:cubicBezTo>
                <a:cubicBezTo>
                  <a:pt x="115" y="14"/>
                  <a:pt x="115" y="14"/>
                  <a:pt x="116" y="14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116" y="14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17" y="15"/>
                  <a:pt x="117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5" y="15"/>
                  <a:pt x="115" y="15"/>
                </a:cubicBezTo>
                <a:cubicBezTo>
                  <a:pt x="115" y="15"/>
                  <a:pt x="115" y="15"/>
                  <a:pt x="115" y="15"/>
                </a:cubicBezTo>
                <a:cubicBezTo>
                  <a:pt x="115" y="15"/>
                  <a:pt x="114" y="15"/>
                  <a:pt x="113" y="15"/>
                </a:cubicBezTo>
                <a:cubicBezTo>
                  <a:pt x="113" y="15"/>
                  <a:pt x="112" y="15"/>
                  <a:pt x="112" y="15"/>
                </a:cubicBezTo>
                <a:cubicBezTo>
                  <a:pt x="111" y="15"/>
                  <a:pt x="111" y="15"/>
                  <a:pt x="111" y="15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07" y="13"/>
                  <a:pt x="107" y="13"/>
                  <a:pt x="107" y="13"/>
                </a:cubicBezTo>
                <a:close/>
                <a:moveTo>
                  <a:pt x="111" y="16"/>
                </a:move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3" y="16"/>
                  <a:pt x="113" y="16"/>
                  <a:pt x="113" y="17"/>
                </a:cubicBezTo>
                <a:cubicBezTo>
                  <a:pt x="113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8"/>
                  <a:pt x="115" y="18"/>
                  <a:pt x="115" y="18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5" y="18"/>
                  <a:pt x="115" y="19"/>
                  <a:pt x="115" y="19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5" y="19"/>
                  <a:pt x="115" y="20"/>
                  <a:pt x="114" y="20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5" y="22"/>
                </a:cubicBezTo>
                <a:cubicBezTo>
                  <a:pt x="115" y="22"/>
                  <a:pt x="115" y="22"/>
                  <a:pt x="115" y="22"/>
                </a:cubicBezTo>
                <a:cubicBezTo>
                  <a:pt x="115" y="22"/>
                  <a:pt x="115" y="22"/>
                  <a:pt x="115" y="22"/>
                </a:cubicBezTo>
                <a:cubicBezTo>
                  <a:pt x="115" y="23"/>
                  <a:pt x="115" y="23"/>
                  <a:pt x="115" y="23"/>
                </a:cubicBezTo>
                <a:cubicBezTo>
                  <a:pt x="115" y="23"/>
                  <a:pt x="115" y="24"/>
                  <a:pt x="115" y="24"/>
                </a:cubicBezTo>
                <a:cubicBezTo>
                  <a:pt x="115" y="24"/>
                  <a:pt x="115" y="24"/>
                  <a:pt x="115" y="25"/>
                </a:cubicBezTo>
                <a:cubicBezTo>
                  <a:pt x="115" y="25"/>
                  <a:pt x="115" y="25"/>
                  <a:pt x="115" y="25"/>
                </a:cubicBezTo>
                <a:cubicBezTo>
                  <a:pt x="115" y="25"/>
                  <a:pt x="115" y="25"/>
                  <a:pt x="115" y="26"/>
                </a:cubicBezTo>
                <a:cubicBezTo>
                  <a:pt x="115" y="26"/>
                  <a:pt x="115" y="26"/>
                  <a:pt x="115" y="26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28"/>
                  <a:pt x="115" y="29"/>
                  <a:pt x="115" y="29"/>
                </a:cubicBezTo>
                <a:cubicBezTo>
                  <a:pt x="115" y="29"/>
                  <a:pt x="115" y="29"/>
                  <a:pt x="115" y="29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1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15" y="31"/>
                  <a:pt x="115" y="31"/>
                  <a:pt x="114" y="31"/>
                </a:cubicBezTo>
                <a:cubicBezTo>
                  <a:pt x="114" y="31"/>
                  <a:pt x="114" y="31"/>
                  <a:pt x="114" y="31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114" y="29"/>
                  <a:pt x="114" y="28"/>
                  <a:pt x="114" y="28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5"/>
                  <a:pt x="114" y="25"/>
                </a:cubicBezTo>
                <a:cubicBezTo>
                  <a:pt x="114" y="24"/>
                  <a:pt x="114" y="24"/>
                  <a:pt x="114" y="24"/>
                </a:cubicBezTo>
                <a:cubicBezTo>
                  <a:pt x="114" y="23"/>
                  <a:pt x="114" y="23"/>
                  <a:pt x="114" y="23"/>
                </a:cubicBezTo>
                <a:cubicBezTo>
                  <a:pt x="114" y="23"/>
                  <a:pt x="114" y="23"/>
                  <a:pt x="114" y="23"/>
                </a:cubicBezTo>
                <a:cubicBezTo>
                  <a:pt x="114" y="23"/>
                  <a:pt x="113" y="22"/>
                  <a:pt x="113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2"/>
                  <a:pt x="113" y="21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3" y="22"/>
                  <a:pt x="113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3"/>
                  <a:pt x="113" y="23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5"/>
                  <a:pt x="113" y="25"/>
                  <a:pt x="113" y="25"/>
                </a:cubicBezTo>
                <a:cubicBezTo>
                  <a:pt x="113" y="26"/>
                  <a:pt x="113" y="26"/>
                  <a:pt x="113" y="26"/>
                </a:cubicBezTo>
                <a:cubicBezTo>
                  <a:pt x="113" y="26"/>
                  <a:pt x="113" y="26"/>
                  <a:pt x="113" y="26"/>
                </a:cubicBezTo>
                <a:cubicBezTo>
                  <a:pt x="113" y="27"/>
                  <a:pt x="113" y="27"/>
                  <a:pt x="112" y="27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1" y="28"/>
                  <a:pt x="111" y="28"/>
                  <a:pt x="111" y="28"/>
                </a:cubicBezTo>
                <a:cubicBezTo>
                  <a:pt x="110" y="28"/>
                  <a:pt x="110" y="28"/>
                  <a:pt x="110" y="28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08" y="28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6"/>
                </a:cubicBezTo>
                <a:cubicBezTo>
                  <a:pt x="107" y="26"/>
                  <a:pt x="107" y="26"/>
                  <a:pt x="107" y="26"/>
                </a:cubicBezTo>
                <a:cubicBezTo>
                  <a:pt x="107" y="26"/>
                  <a:pt x="107" y="26"/>
                  <a:pt x="107" y="25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25"/>
                  <a:pt x="107" y="25"/>
                  <a:pt x="107" y="24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7" y="24"/>
                  <a:pt x="107" y="23"/>
                  <a:pt x="107" y="23"/>
                </a:cubicBezTo>
                <a:cubicBezTo>
                  <a:pt x="107" y="23"/>
                  <a:pt x="107" y="23"/>
                  <a:pt x="107" y="23"/>
                </a:cubicBezTo>
                <a:cubicBezTo>
                  <a:pt x="107" y="23"/>
                  <a:pt x="107" y="23"/>
                  <a:pt x="107" y="23"/>
                </a:cubicBezTo>
                <a:cubicBezTo>
                  <a:pt x="107" y="23"/>
                  <a:pt x="107" y="23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7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08" y="24"/>
                  <a:pt x="109" y="23"/>
                  <a:pt x="109" y="23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9" y="22"/>
                  <a:pt x="108" y="22"/>
                  <a:pt x="108" y="22"/>
                </a:cubicBezTo>
                <a:cubicBezTo>
                  <a:pt x="108" y="22"/>
                  <a:pt x="107" y="22"/>
                  <a:pt x="107" y="22"/>
                </a:cubicBezTo>
                <a:cubicBezTo>
                  <a:pt x="107" y="21"/>
                  <a:pt x="107" y="21"/>
                  <a:pt x="107" y="21"/>
                </a:cubicBezTo>
                <a:cubicBezTo>
                  <a:pt x="107" y="21"/>
                  <a:pt x="107" y="22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6" y="22"/>
                  <a:pt x="106" y="22"/>
                  <a:pt x="106" y="23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6" y="23"/>
                  <a:pt x="106" y="23"/>
                  <a:pt x="106" y="24"/>
                </a:cubicBezTo>
                <a:cubicBezTo>
                  <a:pt x="106" y="24"/>
                  <a:pt x="106" y="24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7"/>
                  <a:pt x="106" y="27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5" y="30"/>
                </a:cubicBezTo>
                <a:cubicBezTo>
                  <a:pt x="105" y="30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29"/>
                  <a:pt x="105" y="29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7"/>
                  <a:pt x="105" y="27"/>
                  <a:pt x="105" y="27"/>
                </a:cubicBezTo>
                <a:cubicBezTo>
                  <a:pt x="105" y="27"/>
                  <a:pt x="105" y="26"/>
                  <a:pt x="105" y="26"/>
                </a:cubicBezTo>
                <a:cubicBezTo>
                  <a:pt x="105" y="26"/>
                  <a:pt x="105" y="25"/>
                  <a:pt x="105" y="25"/>
                </a:cubicBezTo>
                <a:cubicBezTo>
                  <a:pt x="105" y="25"/>
                  <a:pt x="105" y="25"/>
                  <a:pt x="105" y="25"/>
                </a:cubicBezTo>
                <a:cubicBezTo>
                  <a:pt x="105" y="25"/>
                  <a:pt x="105" y="25"/>
                  <a:pt x="105" y="24"/>
                </a:cubicBezTo>
                <a:cubicBezTo>
                  <a:pt x="105" y="24"/>
                  <a:pt x="105" y="24"/>
                  <a:pt x="105" y="23"/>
                </a:cubicBezTo>
                <a:cubicBezTo>
                  <a:pt x="105" y="23"/>
                  <a:pt x="105" y="23"/>
                  <a:pt x="105" y="23"/>
                </a:cubicBezTo>
                <a:cubicBezTo>
                  <a:pt x="105" y="23"/>
                  <a:pt x="105" y="23"/>
                  <a:pt x="105" y="22"/>
                </a:cubicBezTo>
                <a:cubicBezTo>
                  <a:pt x="105" y="22"/>
                  <a:pt x="105" y="22"/>
                  <a:pt x="105" y="22"/>
                </a:cubicBezTo>
                <a:cubicBezTo>
                  <a:pt x="105" y="22"/>
                  <a:pt x="105" y="22"/>
                  <a:pt x="105" y="22"/>
                </a:cubicBezTo>
                <a:cubicBezTo>
                  <a:pt x="105" y="22"/>
                  <a:pt x="105" y="21"/>
                  <a:pt x="105" y="21"/>
                </a:cubicBezTo>
                <a:cubicBezTo>
                  <a:pt x="105" y="21"/>
                  <a:pt x="106" y="21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19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6" y="18"/>
                  <a:pt x="106" y="18"/>
                  <a:pt x="106" y="18"/>
                </a:cubicBezTo>
                <a:cubicBezTo>
                  <a:pt x="106" y="18"/>
                  <a:pt x="106" y="18"/>
                  <a:pt x="106" y="18"/>
                </a:cubicBezTo>
                <a:cubicBezTo>
                  <a:pt x="106" y="18"/>
                  <a:pt x="106" y="18"/>
                  <a:pt x="106" y="17"/>
                </a:cubicBezTo>
                <a:cubicBezTo>
                  <a:pt x="106" y="17"/>
                  <a:pt x="106" y="17"/>
                  <a:pt x="106" y="17"/>
                </a:cubicBezTo>
                <a:cubicBezTo>
                  <a:pt x="106" y="17"/>
                  <a:pt x="106" y="17"/>
                  <a:pt x="107" y="17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8" y="17"/>
                  <a:pt x="108" y="16"/>
                  <a:pt x="108" y="16"/>
                </a:cubicBezTo>
                <a:cubicBezTo>
                  <a:pt x="109" y="16"/>
                  <a:pt x="109" y="16"/>
                  <a:pt x="109" y="16"/>
                </a:cubicBezTo>
                <a:cubicBezTo>
                  <a:pt x="110" y="15"/>
                  <a:pt x="110" y="15"/>
                  <a:pt x="110" y="15"/>
                </a:cubicBezTo>
                <a:cubicBezTo>
                  <a:pt x="108" y="15"/>
                  <a:pt x="108" y="16"/>
                  <a:pt x="107" y="16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4"/>
                  <a:pt x="105" y="14"/>
                  <a:pt x="105" y="14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07" y="14"/>
                  <a:pt x="107" y="14"/>
                  <a:pt x="107" y="14"/>
                </a:cubicBezTo>
                <a:cubicBezTo>
                  <a:pt x="107" y="14"/>
                  <a:pt x="107" y="14"/>
                  <a:pt x="107" y="14"/>
                </a:cubicBezTo>
                <a:cubicBezTo>
                  <a:pt x="108" y="14"/>
                  <a:pt x="108" y="14"/>
                  <a:pt x="108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3"/>
                  <a:pt x="110" y="13"/>
                  <a:pt x="110" y="13"/>
                </a:cubicBezTo>
                <a:cubicBezTo>
                  <a:pt x="109" y="13"/>
                  <a:pt x="108" y="13"/>
                  <a:pt x="108" y="13"/>
                </a:cubicBezTo>
                <a:cubicBezTo>
                  <a:pt x="108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11" y="16"/>
                  <a:pt x="111" y="16"/>
                  <a:pt x="111" y="16"/>
                </a:cubicBezTo>
                <a:close/>
                <a:moveTo>
                  <a:pt x="107" y="19"/>
                </a:move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8" y="18"/>
                </a:cubicBezTo>
                <a:cubicBezTo>
                  <a:pt x="108" y="18"/>
                  <a:pt x="109" y="17"/>
                  <a:pt x="109" y="17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8" y="18"/>
                  <a:pt x="108" y="18"/>
                  <a:pt x="108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9"/>
                  <a:pt x="108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lose/>
                <a:moveTo>
                  <a:pt x="109" y="19"/>
                </a:moveTo>
                <a:cubicBezTo>
                  <a:pt x="109" y="21"/>
                  <a:pt x="109" y="21"/>
                  <a:pt x="109" y="21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8" y="21"/>
                  <a:pt x="108" y="21"/>
                  <a:pt x="108" y="21"/>
                </a:cubicBezTo>
                <a:cubicBezTo>
                  <a:pt x="108" y="21"/>
                  <a:pt x="108" y="21"/>
                  <a:pt x="108" y="21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7" y="20"/>
                  <a:pt x="107" y="20"/>
                </a:cubicBezTo>
                <a:cubicBezTo>
                  <a:pt x="107" y="20"/>
                  <a:pt x="107" y="20"/>
                  <a:pt x="107" y="20"/>
                </a:cubicBezTo>
                <a:cubicBezTo>
                  <a:pt x="107" y="20"/>
                  <a:pt x="107" y="20"/>
                  <a:pt x="107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9" y="19"/>
                  <a:pt x="109" y="19"/>
                  <a:pt x="109" y="19"/>
                </a:cubicBezTo>
                <a:close/>
                <a:moveTo>
                  <a:pt x="112" y="25"/>
                </a:moveTo>
                <a:cubicBezTo>
                  <a:pt x="112" y="25"/>
                  <a:pt x="112" y="25"/>
                  <a:pt x="112" y="25"/>
                </a:cubicBezTo>
                <a:cubicBezTo>
                  <a:pt x="112" y="25"/>
                  <a:pt x="112" y="25"/>
                  <a:pt x="112" y="25"/>
                </a:cubicBezTo>
                <a:cubicBezTo>
                  <a:pt x="112" y="25"/>
                  <a:pt x="112" y="26"/>
                  <a:pt x="112" y="26"/>
                </a:cubicBezTo>
                <a:cubicBezTo>
                  <a:pt x="112" y="26"/>
                  <a:pt x="112" y="26"/>
                  <a:pt x="111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1" y="27"/>
                  <a:pt x="110" y="27"/>
                  <a:pt x="110" y="27"/>
                </a:cubicBezTo>
                <a:cubicBezTo>
                  <a:pt x="109" y="27"/>
                  <a:pt x="109" y="27"/>
                  <a:pt x="109" y="26"/>
                </a:cubicBezTo>
                <a:cubicBezTo>
                  <a:pt x="109" y="26"/>
                  <a:pt x="109" y="26"/>
                  <a:pt x="108" y="26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9" y="25"/>
                  <a:pt x="109" y="25"/>
                  <a:pt x="110" y="25"/>
                </a:cubicBezTo>
                <a:cubicBezTo>
                  <a:pt x="110" y="25"/>
                  <a:pt x="110" y="24"/>
                  <a:pt x="111" y="24"/>
                </a:cubicBezTo>
                <a:cubicBezTo>
                  <a:pt x="111" y="24"/>
                  <a:pt x="111" y="24"/>
                  <a:pt x="111" y="24"/>
                </a:cubicBezTo>
                <a:cubicBezTo>
                  <a:pt x="111" y="24"/>
                  <a:pt x="111" y="24"/>
                  <a:pt x="111" y="25"/>
                </a:cubicBezTo>
                <a:cubicBezTo>
                  <a:pt x="111" y="25"/>
                  <a:pt x="112" y="25"/>
                  <a:pt x="112" y="25"/>
                </a:cubicBezTo>
                <a:close/>
                <a:moveTo>
                  <a:pt x="32" y="72"/>
                </a:move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0" y="73"/>
                  <a:pt x="30" y="73"/>
                </a:cubicBezTo>
                <a:cubicBezTo>
                  <a:pt x="30" y="73"/>
                  <a:pt x="29" y="73"/>
                  <a:pt x="29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30" y="71"/>
                  <a:pt x="31" y="71"/>
                  <a:pt x="31" y="71"/>
                </a:cubicBezTo>
                <a:cubicBezTo>
                  <a:pt x="31" y="71"/>
                  <a:pt x="31" y="71"/>
                  <a:pt x="31" y="71"/>
                </a:cubicBezTo>
                <a:cubicBezTo>
                  <a:pt x="31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4" y="71"/>
                  <a:pt x="34" y="71"/>
                </a:cubicBezTo>
                <a:cubicBezTo>
                  <a:pt x="34" y="70"/>
                  <a:pt x="34" y="70"/>
                  <a:pt x="34" y="70"/>
                </a:cubicBezTo>
                <a:cubicBezTo>
                  <a:pt x="34" y="70"/>
                  <a:pt x="34" y="69"/>
                  <a:pt x="34" y="69"/>
                </a:cubicBezTo>
                <a:cubicBezTo>
                  <a:pt x="34" y="69"/>
                  <a:pt x="34" y="68"/>
                  <a:pt x="35" y="68"/>
                </a:cubicBezTo>
                <a:cubicBezTo>
                  <a:pt x="35" y="68"/>
                  <a:pt x="35" y="68"/>
                  <a:pt x="35" y="67"/>
                </a:cubicBezTo>
                <a:cubicBezTo>
                  <a:pt x="35" y="67"/>
                  <a:pt x="35" y="67"/>
                  <a:pt x="35" y="66"/>
                </a:cubicBezTo>
                <a:cubicBezTo>
                  <a:pt x="35" y="66"/>
                  <a:pt x="36" y="66"/>
                  <a:pt x="36" y="66"/>
                </a:cubicBezTo>
                <a:cubicBezTo>
                  <a:pt x="36" y="66"/>
                  <a:pt x="36" y="65"/>
                  <a:pt x="36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65"/>
                  <a:pt x="36" y="65"/>
                  <a:pt x="36" y="64"/>
                </a:cubicBezTo>
                <a:cubicBezTo>
                  <a:pt x="36" y="64"/>
                  <a:pt x="36" y="65"/>
                  <a:pt x="36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6" y="65"/>
                  <a:pt x="35" y="65"/>
                  <a:pt x="35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4" y="65"/>
                  <a:pt x="34" y="66"/>
                  <a:pt x="34" y="66"/>
                </a:cubicBezTo>
                <a:cubicBezTo>
                  <a:pt x="34" y="66"/>
                  <a:pt x="33" y="66"/>
                  <a:pt x="33" y="66"/>
                </a:cubicBezTo>
                <a:cubicBezTo>
                  <a:pt x="33" y="66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8"/>
                  <a:pt x="33" y="68"/>
                  <a:pt x="33" y="68"/>
                </a:cubicBezTo>
                <a:cubicBezTo>
                  <a:pt x="33" y="68"/>
                  <a:pt x="32" y="68"/>
                  <a:pt x="32" y="68"/>
                </a:cubicBezTo>
                <a:cubicBezTo>
                  <a:pt x="32" y="68"/>
                  <a:pt x="32" y="68"/>
                  <a:pt x="32" y="68"/>
                </a:cubicBezTo>
                <a:cubicBezTo>
                  <a:pt x="32" y="68"/>
                  <a:pt x="32" y="68"/>
                  <a:pt x="32" y="67"/>
                </a:cubicBezTo>
                <a:cubicBezTo>
                  <a:pt x="32" y="67"/>
                  <a:pt x="32" y="67"/>
                  <a:pt x="32" y="67"/>
                </a:cubicBezTo>
                <a:cubicBezTo>
                  <a:pt x="32" y="67"/>
                  <a:pt x="32" y="67"/>
                  <a:pt x="32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9"/>
                  <a:pt x="30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29" y="69"/>
                  <a:pt x="29" y="69"/>
                  <a:pt x="29" y="69"/>
                </a:cubicBezTo>
                <a:cubicBezTo>
                  <a:pt x="29" y="69"/>
                  <a:pt x="29" y="70"/>
                  <a:pt x="29" y="70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70"/>
                  <a:pt x="29" y="71"/>
                </a:cubicBezTo>
                <a:cubicBezTo>
                  <a:pt x="28" y="71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0"/>
                  <a:pt x="28" y="70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7" y="69"/>
                  <a:pt x="27" y="70"/>
                  <a:pt x="27" y="70"/>
                </a:cubicBezTo>
                <a:cubicBezTo>
                  <a:pt x="27" y="70"/>
                  <a:pt x="26" y="71"/>
                  <a:pt x="26" y="71"/>
                </a:cubicBezTo>
                <a:cubicBezTo>
                  <a:pt x="26" y="72"/>
                  <a:pt x="26" y="72"/>
                  <a:pt x="26" y="72"/>
                </a:cubicBezTo>
                <a:cubicBezTo>
                  <a:pt x="26" y="72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2"/>
                  <a:pt x="24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3" y="72"/>
                  <a:pt x="23" y="72"/>
                </a:cubicBezTo>
                <a:cubicBezTo>
                  <a:pt x="23" y="72"/>
                  <a:pt x="23" y="72"/>
                  <a:pt x="23" y="71"/>
                </a:cubicBezTo>
                <a:cubicBezTo>
                  <a:pt x="23" y="72"/>
                  <a:pt x="24" y="71"/>
                  <a:pt x="24" y="71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5" y="70"/>
                  <a:pt x="25" y="70"/>
                </a:cubicBezTo>
                <a:cubicBezTo>
                  <a:pt x="25" y="70"/>
                  <a:pt x="25" y="70"/>
                  <a:pt x="25" y="70"/>
                </a:cubicBezTo>
                <a:cubicBezTo>
                  <a:pt x="25" y="70"/>
                  <a:pt x="25" y="70"/>
                  <a:pt x="25" y="70"/>
                </a:cubicBezTo>
                <a:cubicBezTo>
                  <a:pt x="25" y="70"/>
                  <a:pt x="26" y="70"/>
                  <a:pt x="26" y="70"/>
                </a:cubicBezTo>
                <a:cubicBezTo>
                  <a:pt x="26" y="70"/>
                  <a:pt x="26" y="69"/>
                  <a:pt x="26" y="69"/>
                </a:cubicBezTo>
                <a:cubicBezTo>
                  <a:pt x="27" y="69"/>
                  <a:pt x="27" y="68"/>
                  <a:pt x="27" y="68"/>
                </a:cubicBezTo>
                <a:cubicBezTo>
                  <a:pt x="27" y="68"/>
                  <a:pt x="27" y="68"/>
                  <a:pt x="28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8" y="68"/>
                  <a:pt x="28" y="67"/>
                  <a:pt x="29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66"/>
                  <a:pt x="29" y="66"/>
                  <a:pt x="29" y="66"/>
                </a:cubicBezTo>
                <a:cubicBezTo>
                  <a:pt x="29" y="66"/>
                  <a:pt x="29" y="66"/>
                  <a:pt x="29" y="66"/>
                </a:cubicBezTo>
                <a:cubicBezTo>
                  <a:pt x="29" y="65"/>
                  <a:pt x="29" y="65"/>
                  <a:pt x="29" y="65"/>
                </a:cubicBezTo>
                <a:cubicBezTo>
                  <a:pt x="29" y="65"/>
                  <a:pt x="29" y="65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30" y="63"/>
                </a:cubicBezTo>
                <a:cubicBezTo>
                  <a:pt x="30" y="63"/>
                  <a:pt x="30" y="63"/>
                  <a:pt x="30" y="63"/>
                </a:cubicBezTo>
                <a:cubicBezTo>
                  <a:pt x="30" y="63"/>
                  <a:pt x="30" y="63"/>
                  <a:pt x="30" y="63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29" y="62"/>
                  <a:pt x="29" y="61"/>
                </a:cubicBezTo>
                <a:cubicBezTo>
                  <a:pt x="29" y="61"/>
                  <a:pt x="29" y="61"/>
                  <a:pt x="29" y="61"/>
                </a:cubicBezTo>
                <a:cubicBezTo>
                  <a:pt x="29" y="61"/>
                  <a:pt x="30" y="61"/>
                  <a:pt x="30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2" y="61"/>
                  <a:pt x="32" y="61"/>
                </a:cubicBezTo>
                <a:cubicBezTo>
                  <a:pt x="32" y="61"/>
                  <a:pt x="33" y="60"/>
                  <a:pt x="33" y="60"/>
                </a:cubicBezTo>
                <a:cubicBezTo>
                  <a:pt x="33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60"/>
                  <a:pt x="34" y="59"/>
                  <a:pt x="35" y="59"/>
                </a:cubicBezTo>
                <a:cubicBezTo>
                  <a:pt x="35" y="59"/>
                  <a:pt x="35" y="59"/>
                  <a:pt x="36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6" y="58"/>
                  <a:pt x="36" y="58"/>
                  <a:pt x="36" y="58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8" y="59"/>
                  <a:pt x="37" y="60"/>
                  <a:pt x="37" y="60"/>
                </a:cubicBezTo>
                <a:cubicBezTo>
                  <a:pt x="37" y="60"/>
                  <a:pt x="37" y="60"/>
                  <a:pt x="36" y="60"/>
                </a:cubicBezTo>
                <a:cubicBezTo>
                  <a:pt x="36" y="60"/>
                  <a:pt x="36" y="60"/>
                  <a:pt x="36" y="61"/>
                </a:cubicBezTo>
                <a:cubicBezTo>
                  <a:pt x="35" y="61"/>
                  <a:pt x="34" y="61"/>
                  <a:pt x="34" y="62"/>
                </a:cubicBezTo>
                <a:cubicBezTo>
                  <a:pt x="34" y="62"/>
                  <a:pt x="34" y="62"/>
                  <a:pt x="34" y="62"/>
                </a:cubicBezTo>
                <a:cubicBezTo>
                  <a:pt x="34" y="62"/>
                  <a:pt x="34" y="62"/>
                  <a:pt x="34" y="62"/>
                </a:cubicBezTo>
                <a:cubicBezTo>
                  <a:pt x="34" y="62"/>
                  <a:pt x="34" y="62"/>
                  <a:pt x="34" y="63"/>
                </a:cubicBezTo>
                <a:cubicBezTo>
                  <a:pt x="34" y="63"/>
                  <a:pt x="34" y="63"/>
                  <a:pt x="34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4"/>
                  <a:pt x="36" y="64"/>
                  <a:pt x="36" y="63"/>
                </a:cubicBezTo>
                <a:cubicBezTo>
                  <a:pt x="36" y="63"/>
                  <a:pt x="37" y="63"/>
                  <a:pt x="37" y="63"/>
                </a:cubicBezTo>
                <a:cubicBezTo>
                  <a:pt x="37" y="63"/>
                  <a:pt x="37" y="63"/>
                  <a:pt x="37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9" y="63"/>
                  <a:pt x="39" y="63"/>
                </a:cubicBezTo>
                <a:cubicBezTo>
                  <a:pt x="39" y="63"/>
                  <a:pt x="39" y="63"/>
                  <a:pt x="39" y="63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4"/>
                  <a:pt x="39" y="64"/>
                  <a:pt x="39" y="65"/>
                </a:cubicBezTo>
                <a:cubicBezTo>
                  <a:pt x="38" y="65"/>
                  <a:pt x="38" y="65"/>
                  <a:pt x="38" y="65"/>
                </a:cubicBezTo>
                <a:cubicBezTo>
                  <a:pt x="38" y="65"/>
                  <a:pt x="38" y="66"/>
                  <a:pt x="38" y="66"/>
                </a:cubicBezTo>
                <a:cubicBezTo>
                  <a:pt x="38" y="66"/>
                  <a:pt x="38" y="66"/>
                  <a:pt x="38" y="66"/>
                </a:cubicBezTo>
                <a:cubicBezTo>
                  <a:pt x="37" y="67"/>
                  <a:pt x="37" y="67"/>
                  <a:pt x="37" y="67"/>
                </a:cubicBezTo>
                <a:cubicBezTo>
                  <a:pt x="37" y="67"/>
                  <a:pt x="37" y="68"/>
                  <a:pt x="37" y="68"/>
                </a:cubicBezTo>
                <a:cubicBezTo>
                  <a:pt x="37" y="68"/>
                  <a:pt x="36" y="69"/>
                  <a:pt x="36" y="69"/>
                </a:cubicBezTo>
                <a:cubicBezTo>
                  <a:pt x="36" y="70"/>
                  <a:pt x="36" y="70"/>
                  <a:pt x="36" y="70"/>
                </a:cubicBezTo>
                <a:cubicBezTo>
                  <a:pt x="36" y="70"/>
                  <a:pt x="36" y="71"/>
                  <a:pt x="36" y="71"/>
                </a:cubicBezTo>
                <a:cubicBezTo>
                  <a:pt x="35" y="71"/>
                  <a:pt x="35" y="72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73"/>
                  <a:pt x="35" y="73"/>
                  <a:pt x="35" y="73"/>
                </a:cubicBezTo>
                <a:cubicBezTo>
                  <a:pt x="35" y="73"/>
                  <a:pt x="34" y="73"/>
                  <a:pt x="34" y="73"/>
                </a:cubicBezTo>
                <a:cubicBezTo>
                  <a:pt x="34" y="73"/>
                  <a:pt x="34" y="73"/>
                  <a:pt x="34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1"/>
                  <a:pt x="32" y="71"/>
                  <a:pt x="32" y="71"/>
                </a:cubicBezTo>
                <a:cubicBezTo>
                  <a:pt x="32" y="71"/>
                  <a:pt x="32" y="72"/>
                  <a:pt x="32" y="72"/>
                </a:cubicBezTo>
                <a:cubicBezTo>
                  <a:pt x="32" y="72"/>
                  <a:pt x="32" y="72"/>
                  <a:pt x="32" y="72"/>
                </a:cubicBezTo>
                <a:close/>
                <a:moveTo>
                  <a:pt x="30" y="64"/>
                </a:moveTo>
                <a:cubicBezTo>
                  <a:pt x="30" y="64"/>
                  <a:pt x="30" y="64"/>
                  <a:pt x="30" y="63"/>
                </a:cubicBezTo>
                <a:cubicBezTo>
                  <a:pt x="31" y="63"/>
                  <a:pt x="31" y="63"/>
                  <a:pt x="31" y="63"/>
                </a:cubicBezTo>
                <a:cubicBezTo>
                  <a:pt x="32" y="63"/>
                  <a:pt x="32" y="63"/>
                  <a:pt x="32" y="63"/>
                </a:cubicBezTo>
                <a:cubicBezTo>
                  <a:pt x="32" y="63"/>
                  <a:pt x="32" y="63"/>
                  <a:pt x="33" y="63"/>
                </a:cubicBez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3" y="64"/>
                </a:cubicBezTo>
                <a:cubicBezTo>
                  <a:pt x="33" y="64"/>
                  <a:pt x="33" y="65"/>
                  <a:pt x="33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33" y="65"/>
                  <a:pt x="32" y="65"/>
                  <a:pt x="32" y="65"/>
                </a:cubicBezTo>
                <a:cubicBezTo>
                  <a:pt x="31" y="65"/>
                  <a:pt x="31" y="66"/>
                  <a:pt x="31" y="66"/>
                </a:cubicBezTo>
                <a:cubicBezTo>
                  <a:pt x="31" y="66"/>
                  <a:pt x="31" y="66"/>
                  <a:pt x="31" y="66"/>
                </a:cubicBezTo>
                <a:cubicBezTo>
                  <a:pt x="31" y="66"/>
                  <a:pt x="30" y="65"/>
                  <a:pt x="30" y="65"/>
                </a:cubicBezTo>
                <a:cubicBezTo>
                  <a:pt x="30" y="65"/>
                  <a:pt x="30" y="64"/>
                  <a:pt x="30" y="64"/>
                </a:cubicBezTo>
                <a:cubicBezTo>
                  <a:pt x="30" y="64"/>
                  <a:pt x="30" y="64"/>
                  <a:pt x="30" y="64"/>
                </a:cubicBezTo>
                <a:cubicBezTo>
                  <a:pt x="30" y="64"/>
                  <a:pt x="30" y="64"/>
                  <a:pt x="30" y="64"/>
                </a:cubicBezTo>
                <a:close/>
                <a:moveTo>
                  <a:pt x="47" y="72"/>
                </a:moveTo>
                <a:cubicBezTo>
                  <a:pt x="47" y="72"/>
                  <a:pt x="47" y="71"/>
                  <a:pt x="47" y="70"/>
                </a:cubicBezTo>
                <a:cubicBezTo>
                  <a:pt x="47" y="70"/>
                  <a:pt x="47" y="69"/>
                  <a:pt x="47" y="69"/>
                </a:cubicBezTo>
                <a:cubicBezTo>
                  <a:pt x="47" y="69"/>
                  <a:pt x="47" y="69"/>
                  <a:pt x="47" y="69"/>
                </a:cubicBezTo>
                <a:cubicBezTo>
                  <a:pt x="47" y="69"/>
                  <a:pt x="47" y="69"/>
                  <a:pt x="48" y="69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8" y="69"/>
                  <a:pt x="48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70"/>
                  <a:pt x="49" y="71"/>
                  <a:pt x="49" y="71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3"/>
                  <a:pt x="49" y="73"/>
                  <a:pt x="49" y="73"/>
                </a:cubicBezTo>
                <a:cubicBezTo>
                  <a:pt x="49" y="73"/>
                  <a:pt x="48" y="73"/>
                  <a:pt x="48" y="73"/>
                </a:cubicBezTo>
                <a:cubicBezTo>
                  <a:pt x="48" y="73"/>
                  <a:pt x="48" y="73"/>
                  <a:pt x="48" y="73"/>
                </a:cubicBezTo>
                <a:cubicBezTo>
                  <a:pt x="48" y="73"/>
                  <a:pt x="47" y="72"/>
                  <a:pt x="47" y="72"/>
                </a:cubicBezTo>
                <a:close/>
                <a:moveTo>
                  <a:pt x="55" y="69"/>
                </a:moveTo>
                <a:cubicBezTo>
                  <a:pt x="55" y="69"/>
                  <a:pt x="55" y="69"/>
                  <a:pt x="55" y="68"/>
                </a:cubicBezTo>
                <a:cubicBezTo>
                  <a:pt x="55" y="68"/>
                  <a:pt x="55" y="67"/>
                  <a:pt x="55" y="67"/>
                </a:cubicBezTo>
                <a:cubicBezTo>
                  <a:pt x="55" y="67"/>
                  <a:pt x="55" y="66"/>
                  <a:pt x="55" y="66"/>
                </a:cubicBezTo>
                <a:cubicBezTo>
                  <a:pt x="55" y="66"/>
                  <a:pt x="56" y="65"/>
                  <a:pt x="56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6"/>
                  <a:pt x="53" y="66"/>
                </a:cubicBezTo>
                <a:cubicBezTo>
                  <a:pt x="53" y="66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2" y="67"/>
                  <a:pt x="52" y="68"/>
                </a:cubicBezTo>
                <a:cubicBezTo>
                  <a:pt x="51" y="68"/>
                  <a:pt x="51" y="68"/>
                  <a:pt x="51" y="69"/>
                </a:cubicBezTo>
                <a:cubicBezTo>
                  <a:pt x="50" y="69"/>
                  <a:pt x="49" y="69"/>
                  <a:pt x="49" y="69"/>
                </a:cubicBezTo>
                <a:cubicBezTo>
                  <a:pt x="49" y="69"/>
                  <a:pt x="49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7"/>
                  <a:pt x="48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67"/>
                  <a:pt x="49" y="67"/>
                  <a:pt x="50" y="67"/>
                </a:cubicBezTo>
                <a:cubicBezTo>
                  <a:pt x="50" y="67"/>
                  <a:pt x="50" y="67"/>
                  <a:pt x="51" y="67"/>
                </a:cubicBezTo>
                <a:cubicBezTo>
                  <a:pt x="51" y="67"/>
                  <a:pt x="51" y="66"/>
                  <a:pt x="51" y="66"/>
                </a:cubicBezTo>
                <a:cubicBezTo>
                  <a:pt x="51" y="66"/>
                  <a:pt x="51" y="66"/>
                  <a:pt x="51" y="66"/>
                </a:cubicBezTo>
                <a:cubicBezTo>
                  <a:pt x="51" y="66"/>
                  <a:pt x="51" y="66"/>
                  <a:pt x="51" y="65"/>
                </a:cubicBezTo>
                <a:cubicBezTo>
                  <a:pt x="50" y="65"/>
                  <a:pt x="50" y="66"/>
                  <a:pt x="50" y="66"/>
                </a:cubicBezTo>
                <a:cubicBezTo>
                  <a:pt x="50" y="66"/>
                  <a:pt x="50" y="66"/>
                  <a:pt x="50" y="66"/>
                </a:cubicBezTo>
                <a:cubicBezTo>
                  <a:pt x="49" y="66"/>
                  <a:pt x="49" y="66"/>
                  <a:pt x="49" y="65"/>
                </a:cubicBezTo>
                <a:cubicBezTo>
                  <a:pt x="49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4"/>
                </a:cubicBezTo>
                <a:cubicBezTo>
                  <a:pt x="49" y="64"/>
                  <a:pt x="48" y="64"/>
                  <a:pt x="49" y="64"/>
                </a:cubicBezTo>
                <a:cubicBezTo>
                  <a:pt x="49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1" y="64"/>
                </a:cubicBezTo>
                <a:cubicBezTo>
                  <a:pt x="51" y="64"/>
                  <a:pt x="52" y="64"/>
                  <a:pt x="52" y="63"/>
                </a:cubicBezTo>
                <a:cubicBezTo>
                  <a:pt x="52" y="63"/>
                  <a:pt x="52" y="63"/>
                  <a:pt x="52" y="62"/>
                </a:cubicBezTo>
                <a:cubicBezTo>
                  <a:pt x="53" y="62"/>
                  <a:pt x="53" y="62"/>
                  <a:pt x="53" y="61"/>
                </a:cubicBezTo>
                <a:cubicBezTo>
                  <a:pt x="53" y="61"/>
                  <a:pt x="53" y="61"/>
                  <a:pt x="53" y="61"/>
                </a:cubicBezTo>
                <a:cubicBezTo>
                  <a:pt x="53" y="61"/>
                  <a:pt x="53" y="60"/>
                  <a:pt x="53" y="60"/>
                </a:cubicBezTo>
                <a:cubicBezTo>
                  <a:pt x="53" y="60"/>
                  <a:pt x="53" y="60"/>
                  <a:pt x="53" y="60"/>
                </a:cubicBezTo>
                <a:cubicBezTo>
                  <a:pt x="53" y="59"/>
                  <a:pt x="53" y="59"/>
                  <a:pt x="54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1"/>
                  <a:pt x="55" y="62"/>
                </a:cubicBezTo>
                <a:cubicBezTo>
                  <a:pt x="54" y="62"/>
                  <a:pt x="55" y="62"/>
                  <a:pt x="55" y="62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2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7" y="60"/>
                  <a:pt x="57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2"/>
                  <a:pt x="57" y="62"/>
                  <a:pt x="56" y="62"/>
                </a:cubicBezTo>
                <a:cubicBezTo>
                  <a:pt x="55" y="63"/>
                  <a:pt x="54" y="63"/>
                  <a:pt x="54" y="63"/>
                </a:cubicBezTo>
                <a:cubicBezTo>
                  <a:pt x="53" y="63"/>
                  <a:pt x="53" y="64"/>
                  <a:pt x="53" y="64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6"/>
                  <a:pt x="52" y="66"/>
                </a:cubicBezTo>
                <a:cubicBezTo>
                  <a:pt x="53" y="66"/>
                  <a:pt x="53" y="65"/>
                  <a:pt x="54" y="65"/>
                </a:cubicBezTo>
                <a:cubicBezTo>
                  <a:pt x="54" y="65"/>
                  <a:pt x="54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6" y="64"/>
                  <a:pt x="56" y="64"/>
                  <a:pt x="56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3"/>
                  <a:pt x="57" y="63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5"/>
                  <a:pt x="57" y="65"/>
                  <a:pt x="57" y="66"/>
                </a:cubicBezTo>
                <a:cubicBezTo>
                  <a:pt x="57" y="66"/>
                  <a:pt x="57" y="67"/>
                  <a:pt x="56" y="67"/>
                </a:cubicBezTo>
                <a:cubicBezTo>
                  <a:pt x="56" y="69"/>
                  <a:pt x="56" y="71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2"/>
                  <a:pt x="54" y="72"/>
                  <a:pt x="54" y="72"/>
                </a:cubicBezTo>
                <a:cubicBezTo>
                  <a:pt x="54" y="72"/>
                  <a:pt x="54" y="71"/>
                  <a:pt x="54" y="71"/>
                </a:cubicBezTo>
                <a:cubicBezTo>
                  <a:pt x="53" y="71"/>
                  <a:pt x="53" y="71"/>
                  <a:pt x="53" y="71"/>
                </a:cubicBezTo>
                <a:cubicBezTo>
                  <a:pt x="53" y="71"/>
                  <a:pt x="53" y="71"/>
                  <a:pt x="53" y="71"/>
                </a:cubicBezTo>
                <a:cubicBezTo>
                  <a:pt x="53" y="71"/>
                  <a:pt x="53" y="71"/>
                  <a:pt x="52" y="71"/>
                </a:cubicBezTo>
                <a:cubicBezTo>
                  <a:pt x="52" y="71"/>
                  <a:pt x="52" y="71"/>
                  <a:pt x="52" y="72"/>
                </a:cubicBezTo>
                <a:cubicBezTo>
                  <a:pt x="52" y="72"/>
                  <a:pt x="52" y="72"/>
                  <a:pt x="52" y="72"/>
                </a:cubicBezTo>
                <a:cubicBezTo>
                  <a:pt x="52" y="73"/>
                  <a:pt x="52" y="73"/>
                  <a:pt x="52" y="73"/>
                </a:cubicBezTo>
                <a:cubicBezTo>
                  <a:pt x="51" y="73"/>
                  <a:pt x="51" y="73"/>
                  <a:pt x="51" y="73"/>
                </a:cubicBezTo>
                <a:cubicBezTo>
                  <a:pt x="51" y="73"/>
                  <a:pt x="51" y="73"/>
                  <a:pt x="51" y="73"/>
                </a:cubicBezTo>
                <a:cubicBezTo>
                  <a:pt x="51" y="72"/>
                  <a:pt x="51" y="72"/>
                  <a:pt x="51" y="71"/>
                </a:cubicBezTo>
                <a:cubicBezTo>
                  <a:pt x="51" y="71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0"/>
                  <a:pt x="50" y="71"/>
                  <a:pt x="51" y="71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0" y="70"/>
                </a:cubicBezTo>
                <a:cubicBezTo>
                  <a:pt x="50" y="70"/>
                  <a:pt x="50" y="69"/>
                  <a:pt x="50" y="69"/>
                </a:cubicBezTo>
                <a:cubicBezTo>
                  <a:pt x="51" y="69"/>
                  <a:pt x="51" y="69"/>
                  <a:pt x="51" y="69"/>
                </a:cubicBezTo>
                <a:cubicBezTo>
                  <a:pt x="52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54" y="71"/>
                  <a:pt x="54" y="70"/>
                  <a:pt x="55" y="70"/>
                </a:cubicBezTo>
                <a:cubicBezTo>
                  <a:pt x="55" y="70"/>
                  <a:pt x="55" y="70"/>
                  <a:pt x="55" y="69"/>
                </a:cubicBezTo>
                <a:close/>
                <a:moveTo>
                  <a:pt x="84" y="65"/>
                </a:moveTo>
                <a:cubicBezTo>
                  <a:pt x="84" y="65"/>
                  <a:pt x="84" y="66"/>
                  <a:pt x="84" y="66"/>
                </a:cubicBezTo>
                <a:cubicBezTo>
                  <a:pt x="84" y="66"/>
                  <a:pt x="84" y="66"/>
                  <a:pt x="84" y="66"/>
                </a:cubicBezTo>
                <a:cubicBezTo>
                  <a:pt x="85" y="66"/>
                  <a:pt x="85" y="65"/>
                  <a:pt x="85" y="65"/>
                </a:cubicBezTo>
                <a:cubicBezTo>
                  <a:pt x="86" y="64"/>
                  <a:pt x="87" y="63"/>
                  <a:pt x="87" y="63"/>
                </a:cubicBezTo>
                <a:cubicBezTo>
                  <a:pt x="88" y="63"/>
                  <a:pt x="89" y="62"/>
                  <a:pt x="89" y="63"/>
                </a:cubicBezTo>
                <a:cubicBezTo>
                  <a:pt x="90" y="63"/>
                  <a:pt x="89" y="64"/>
                  <a:pt x="88" y="66"/>
                </a:cubicBezTo>
                <a:cubicBezTo>
                  <a:pt x="88" y="66"/>
                  <a:pt x="88" y="67"/>
                  <a:pt x="88" y="67"/>
                </a:cubicBezTo>
                <a:cubicBezTo>
                  <a:pt x="88" y="68"/>
                  <a:pt x="88" y="68"/>
                  <a:pt x="88" y="69"/>
                </a:cubicBezTo>
                <a:cubicBezTo>
                  <a:pt x="88" y="70"/>
                  <a:pt x="88" y="71"/>
                  <a:pt x="87" y="71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0"/>
                  <a:pt x="87" y="70"/>
                  <a:pt x="86" y="70"/>
                </a:cubicBezTo>
                <a:cubicBezTo>
                  <a:pt x="86" y="70"/>
                  <a:pt x="86" y="70"/>
                  <a:pt x="85" y="70"/>
                </a:cubicBezTo>
                <a:cubicBezTo>
                  <a:pt x="85" y="70"/>
                  <a:pt x="85" y="70"/>
                  <a:pt x="85" y="70"/>
                </a:cubicBezTo>
                <a:cubicBezTo>
                  <a:pt x="86" y="70"/>
                  <a:pt x="86" y="69"/>
                  <a:pt x="86" y="68"/>
                </a:cubicBezTo>
                <a:cubicBezTo>
                  <a:pt x="86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6" y="66"/>
                  <a:pt x="86" y="66"/>
                </a:cubicBezTo>
                <a:cubicBezTo>
                  <a:pt x="85" y="66"/>
                  <a:pt x="85" y="66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86" y="65"/>
                  <a:pt x="86" y="65"/>
                  <a:pt x="86" y="65"/>
                </a:cubicBezTo>
                <a:cubicBezTo>
                  <a:pt x="85" y="66"/>
                  <a:pt x="85" y="67"/>
                  <a:pt x="84" y="68"/>
                </a:cubicBezTo>
                <a:cubicBezTo>
                  <a:pt x="84" y="68"/>
                  <a:pt x="85" y="69"/>
                  <a:pt x="84" y="69"/>
                </a:cubicBezTo>
                <a:cubicBezTo>
                  <a:pt x="84" y="70"/>
                  <a:pt x="84" y="70"/>
                  <a:pt x="84" y="70"/>
                </a:cubicBezTo>
                <a:cubicBezTo>
                  <a:pt x="84" y="69"/>
                  <a:pt x="83" y="69"/>
                  <a:pt x="83" y="69"/>
                </a:cubicBezTo>
                <a:cubicBezTo>
                  <a:pt x="83" y="68"/>
                  <a:pt x="83" y="67"/>
                  <a:pt x="84" y="66"/>
                </a:cubicBezTo>
                <a:cubicBezTo>
                  <a:pt x="84" y="66"/>
                  <a:pt x="84" y="65"/>
                  <a:pt x="84" y="65"/>
                </a:cubicBezTo>
                <a:close/>
                <a:moveTo>
                  <a:pt x="88" y="63"/>
                </a:moveTo>
                <a:cubicBezTo>
                  <a:pt x="88" y="63"/>
                  <a:pt x="88" y="63"/>
                  <a:pt x="88" y="63"/>
                </a:cubicBezTo>
                <a:cubicBezTo>
                  <a:pt x="88" y="63"/>
                  <a:pt x="88" y="64"/>
                  <a:pt x="88" y="64"/>
                </a:cubicBezTo>
                <a:cubicBezTo>
                  <a:pt x="88" y="65"/>
                  <a:pt x="88" y="66"/>
                  <a:pt x="87" y="67"/>
                </a:cubicBezTo>
                <a:cubicBezTo>
                  <a:pt x="87" y="66"/>
                  <a:pt x="87" y="66"/>
                  <a:pt x="87" y="66"/>
                </a:cubicBezTo>
                <a:cubicBezTo>
                  <a:pt x="87" y="66"/>
                  <a:pt x="87" y="65"/>
                  <a:pt x="86" y="65"/>
                </a:cubicBezTo>
                <a:cubicBezTo>
                  <a:pt x="86" y="64"/>
                  <a:pt x="86" y="64"/>
                  <a:pt x="86" y="64"/>
                </a:cubicBezTo>
                <a:cubicBezTo>
                  <a:pt x="87" y="64"/>
                  <a:pt x="87" y="64"/>
                  <a:pt x="87" y="63"/>
                </a:cubicBezTo>
                <a:cubicBezTo>
                  <a:pt x="88" y="63"/>
                  <a:pt x="88" y="63"/>
                  <a:pt x="88" y="63"/>
                </a:cubicBezTo>
                <a:close/>
                <a:moveTo>
                  <a:pt x="87" y="67"/>
                </a:moveTo>
                <a:cubicBezTo>
                  <a:pt x="87" y="67"/>
                  <a:pt x="87" y="69"/>
                  <a:pt x="87" y="69"/>
                </a:cubicBezTo>
                <a:cubicBezTo>
                  <a:pt x="87" y="69"/>
                  <a:pt x="87" y="70"/>
                  <a:pt x="87" y="70"/>
                </a:cubicBezTo>
                <a:cubicBezTo>
                  <a:pt x="87" y="70"/>
                  <a:pt x="87" y="70"/>
                  <a:pt x="86" y="70"/>
                </a:cubicBezTo>
                <a:cubicBezTo>
                  <a:pt x="86" y="69"/>
                  <a:pt x="87" y="68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80" y="70"/>
                </a:moveTo>
                <a:cubicBezTo>
                  <a:pt x="80" y="70"/>
                  <a:pt x="81" y="70"/>
                  <a:pt x="82" y="71"/>
                </a:cubicBezTo>
                <a:cubicBezTo>
                  <a:pt x="82" y="71"/>
                  <a:pt x="83" y="71"/>
                  <a:pt x="83" y="71"/>
                </a:cubicBezTo>
                <a:cubicBezTo>
                  <a:pt x="85" y="72"/>
                  <a:pt x="86" y="72"/>
                  <a:pt x="88" y="72"/>
                </a:cubicBezTo>
                <a:cubicBezTo>
                  <a:pt x="88" y="73"/>
                  <a:pt x="90" y="72"/>
                  <a:pt x="91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2"/>
                  <a:pt x="91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89" y="73"/>
                  <a:pt x="89" y="73"/>
                  <a:pt x="89" y="73"/>
                </a:cubicBezTo>
                <a:cubicBezTo>
                  <a:pt x="89" y="73"/>
                  <a:pt x="88" y="74"/>
                  <a:pt x="88" y="74"/>
                </a:cubicBezTo>
                <a:cubicBezTo>
                  <a:pt x="86" y="74"/>
                  <a:pt x="86" y="74"/>
                  <a:pt x="85" y="73"/>
                </a:cubicBezTo>
                <a:cubicBezTo>
                  <a:pt x="84" y="72"/>
                  <a:pt x="83" y="72"/>
                  <a:pt x="82" y="71"/>
                </a:cubicBezTo>
                <a:cubicBezTo>
                  <a:pt x="81" y="71"/>
                  <a:pt x="80" y="71"/>
                  <a:pt x="80" y="70"/>
                </a:cubicBezTo>
                <a:close/>
                <a:moveTo>
                  <a:pt x="82" y="69"/>
                </a:moveTo>
                <a:cubicBezTo>
                  <a:pt x="82" y="69"/>
                  <a:pt x="82" y="69"/>
                  <a:pt x="82" y="69"/>
                </a:cubicBezTo>
                <a:cubicBezTo>
                  <a:pt x="82" y="69"/>
                  <a:pt x="83" y="70"/>
                  <a:pt x="83" y="70"/>
                </a:cubicBezTo>
                <a:cubicBezTo>
                  <a:pt x="83" y="70"/>
                  <a:pt x="83" y="70"/>
                  <a:pt x="83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82" y="70"/>
                  <a:pt x="82" y="70"/>
                  <a:pt x="82" y="70"/>
                </a:cubicBezTo>
                <a:cubicBezTo>
                  <a:pt x="82" y="70"/>
                  <a:pt x="82" y="69"/>
                  <a:pt x="82" y="69"/>
                </a:cubicBezTo>
                <a:close/>
                <a:moveTo>
                  <a:pt x="81" y="66"/>
                </a:moveTo>
                <a:cubicBezTo>
                  <a:pt x="82" y="66"/>
                  <a:pt x="83" y="67"/>
                  <a:pt x="83" y="68"/>
                </a:cubicBezTo>
                <a:cubicBezTo>
                  <a:pt x="82" y="68"/>
                  <a:pt x="82" y="68"/>
                  <a:pt x="82" y="68"/>
                </a:cubicBezTo>
                <a:cubicBezTo>
                  <a:pt x="82" y="68"/>
                  <a:pt x="82" y="68"/>
                  <a:pt x="81" y="68"/>
                </a:cubicBezTo>
                <a:cubicBezTo>
                  <a:pt x="81" y="68"/>
                  <a:pt x="81" y="67"/>
                  <a:pt x="81" y="67"/>
                </a:cubicBezTo>
                <a:cubicBezTo>
                  <a:pt x="81" y="67"/>
                  <a:pt x="81" y="66"/>
                  <a:pt x="81" y="66"/>
                </a:cubicBezTo>
                <a:close/>
                <a:moveTo>
                  <a:pt x="86" y="63"/>
                </a:moveTo>
                <a:cubicBezTo>
                  <a:pt x="86" y="63"/>
                  <a:pt x="86" y="63"/>
                  <a:pt x="86" y="63"/>
                </a:cubicBezTo>
                <a:cubicBezTo>
                  <a:pt x="87" y="62"/>
                  <a:pt x="87" y="62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7" y="61"/>
                  <a:pt x="87" y="61"/>
                  <a:pt x="87" y="60"/>
                </a:cubicBezTo>
                <a:cubicBezTo>
                  <a:pt x="88" y="60"/>
                  <a:pt x="88" y="60"/>
                  <a:pt x="88" y="59"/>
                </a:cubicBezTo>
                <a:cubicBezTo>
                  <a:pt x="88" y="59"/>
                  <a:pt x="88" y="59"/>
                  <a:pt x="88" y="59"/>
                </a:cubicBezTo>
                <a:cubicBezTo>
                  <a:pt x="88" y="59"/>
                  <a:pt x="88" y="59"/>
                  <a:pt x="87" y="60"/>
                </a:cubicBezTo>
                <a:cubicBezTo>
                  <a:pt x="87" y="60"/>
                  <a:pt x="86" y="61"/>
                  <a:pt x="86" y="61"/>
                </a:cubicBezTo>
                <a:cubicBezTo>
                  <a:pt x="85" y="61"/>
                  <a:pt x="85" y="62"/>
                  <a:pt x="85" y="62"/>
                </a:cubicBezTo>
                <a:cubicBezTo>
                  <a:pt x="84" y="62"/>
                  <a:pt x="82" y="62"/>
                  <a:pt x="82" y="62"/>
                </a:cubicBezTo>
                <a:cubicBezTo>
                  <a:pt x="83" y="62"/>
                  <a:pt x="84" y="61"/>
                  <a:pt x="85" y="60"/>
                </a:cubicBezTo>
                <a:cubicBezTo>
                  <a:pt x="85" y="60"/>
                  <a:pt x="86" y="59"/>
                  <a:pt x="87" y="58"/>
                </a:cubicBezTo>
                <a:cubicBezTo>
                  <a:pt x="87" y="58"/>
                  <a:pt x="88" y="58"/>
                  <a:pt x="88" y="58"/>
                </a:cubicBezTo>
                <a:cubicBezTo>
                  <a:pt x="88" y="58"/>
                  <a:pt x="88" y="58"/>
                  <a:pt x="89" y="58"/>
                </a:cubicBezTo>
                <a:cubicBezTo>
                  <a:pt x="89" y="58"/>
                  <a:pt x="89" y="57"/>
                  <a:pt x="89" y="57"/>
                </a:cubicBezTo>
                <a:cubicBezTo>
                  <a:pt x="89" y="57"/>
                  <a:pt x="89" y="57"/>
                  <a:pt x="90" y="57"/>
                </a:cubicBezTo>
                <a:cubicBezTo>
                  <a:pt x="90" y="57"/>
                  <a:pt x="90" y="57"/>
                  <a:pt x="90" y="57"/>
                </a:cubicBezTo>
                <a:cubicBezTo>
                  <a:pt x="90" y="58"/>
                  <a:pt x="90" y="58"/>
                  <a:pt x="90" y="58"/>
                </a:cubicBezTo>
                <a:cubicBezTo>
                  <a:pt x="90" y="58"/>
                  <a:pt x="90" y="59"/>
                  <a:pt x="90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60"/>
                  <a:pt x="89" y="60"/>
                  <a:pt x="88" y="61"/>
                </a:cubicBezTo>
                <a:cubicBezTo>
                  <a:pt x="88" y="61"/>
                  <a:pt x="88" y="61"/>
                  <a:pt x="88" y="61"/>
                </a:cubicBezTo>
                <a:cubicBezTo>
                  <a:pt x="88" y="61"/>
                  <a:pt x="89" y="61"/>
                  <a:pt x="89" y="61"/>
                </a:cubicBezTo>
                <a:cubicBezTo>
                  <a:pt x="89" y="61"/>
                  <a:pt x="89" y="61"/>
                  <a:pt x="89" y="62"/>
                </a:cubicBezTo>
                <a:cubicBezTo>
                  <a:pt x="88" y="62"/>
                  <a:pt x="87" y="63"/>
                  <a:pt x="86" y="63"/>
                </a:cubicBezTo>
                <a:close/>
                <a:moveTo>
                  <a:pt x="70" y="65"/>
                </a:moveTo>
                <a:cubicBezTo>
                  <a:pt x="70" y="65"/>
                  <a:pt x="70" y="65"/>
                  <a:pt x="70" y="65"/>
                </a:cubicBezTo>
                <a:cubicBezTo>
                  <a:pt x="70" y="66"/>
                  <a:pt x="70" y="66"/>
                  <a:pt x="71" y="66"/>
                </a:cubicBezTo>
                <a:cubicBezTo>
                  <a:pt x="71" y="66"/>
                  <a:pt x="71" y="66"/>
                  <a:pt x="71" y="67"/>
                </a:cubicBezTo>
                <a:cubicBezTo>
                  <a:pt x="71" y="67"/>
                  <a:pt x="71" y="67"/>
                  <a:pt x="71" y="68"/>
                </a:cubicBezTo>
                <a:cubicBezTo>
                  <a:pt x="71" y="68"/>
                  <a:pt x="70" y="68"/>
                  <a:pt x="70" y="68"/>
                </a:cubicBezTo>
                <a:cubicBezTo>
                  <a:pt x="71" y="69"/>
                  <a:pt x="71" y="69"/>
                  <a:pt x="71" y="69"/>
                </a:cubicBezTo>
                <a:cubicBezTo>
                  <a:pt x="71" y="70"/>
                  <a:pt x="72" y="71"/>
                  <a:pt x="73" y="71"/>
                </a:cubicBezTo>
                <a:cubicBezTo>
                  <a:pt x="73" y="71"/>
                  <a:pt x="73" y="72"/>
                  <a:pt x="73" y="72"/>
                </a:cubicBezTo>
                <a:cubicBezTo>
                  <a:pt x="74" y="72"/>
                  <a:pt x="75" y="72"/>
                  <a:pt x="75" y="73"/>
                </a:cubicBezTo>
                <a:cubicBezTo>
                  <a:pt x="75" y="73"/>
                  <a:pt x="75" y="73"/>
                  <a:pt x="75" y="73"/>
                </a:cubicBezTo>
                <a:cubicBezTo>
                  <a:pt x="75" y="73"/>
                  <a:pt x="74" y="73"/>
                  <a:pt x="74" y="73"/>
                </a:cubicBezTo>
                <a:cubicBezTo>
                  <a:pt x="74" y="73"/>
                  <a:pt x="73" y="73"/>
                  <a:pt x="73" y="73"/>
                </a:cubicBezTo>
                <a:cubicBezTo>
                  <a:pt x="73" y="74"/>
                  <a:pt x="72" y="73"/>
                  <a:pt x="72" y="73"/>
                </a:cubicBezTo>
                <a:cubicBezTo>
                  <a:pt x="71" y="72"/>
                  <a:pt x="71" y="72"/>
                  <a:pt x="70" y="71"/>
                </a:cubicBezTo>
                <a:cubicBezTo>
                  <a:pt x="70" y="71"/>
                  <a:pt x="70" y="70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8" y="71"/>
                  <a:pt x="67" y="71"/>
                  <a:pt x="66" y="72"/>
                </a:cubicBezTo>
                <a:cubicBezTo>
                  <a:pt x="65" y="73"/>
                  <a:pt x="64" y="73"/>
                  <a:pt x="63" y="73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73"/>
                  <a:pt x="64" y="73"/>
                  <a:pt x="64" y="73"/>
                </a:cubicBezTo>
                <a:cubicBezTo>
                  <a:pt x="64" y="73"/>
                  <a:pt x="65" y="72"/>
                  <a:pt x="65" y="72"/>
                </a:cubicBezTo>
                <a:cubicBezTo>
                  <a:pt x="66" y="72"/>
                  <a:pt x="66" y="71"/>
                  <a:pt x="66" y="71"/>
                </a:cubicBezTo>
                <a:cubicBezTo>
                  <a:pt x="67" y="70"/>
                  <a:pt x="67" y="70"/>
                  <a:pt x="67" y="70"/>
                </a:cubicBezTo>
                <a:cubicBezTo>
                  <a:pt x="68" y="69"/>
                  <a:pt x="68" y="68"/>
                  <a:pt x="68" y="68"/>
                </a:cubicBezTo>
                <a:cubicBezTo>
                  <a:pt x="68" y="67"/>
                  <a:pt x="67" y="66"/>
                  <a:pt x="67" y="66"/>
                </a:cubicBezTo>
                <a:cubicBezTo>
                  <a:pt x="68" y="66"/>
                  <a:pt x="69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7"/>
                  <a:pt x="70" y="66"/>
                  <a:pt x="70" y="65"/>
                </a:cubicBezTo>
                <a:close/>
                <a:moveTo>
                  <a:pt x="71" y="64"/>
                </a:moveTo>
                <a:cubicBezTo>
                  <a:pt x="71" y="64"/>
                  <a:pt x="71" y="63"/>
                  <a:pt x="71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70" y="63"/>
                  <a:pt x="70" y="64"/>
                  <a:pt x="69" y="64"/>
                </a:cubicBezTo>
                <a:cubicBezTo>
                  <a:pt x="69" y="65"/>
                  <a:pt x="68" y="65"/>
                  <a:pt x="67" y="65"/>
                </a:cubicBezTo>
                <a:cubicBezTo>
                  <a:pt x="67" y="65"/>
                  <a:pt x="66" y="66"/>
                  <a:pt x="66" y="65"/>
                </a:cubicBezTo>
                <a:cubicBezTo>
                  <a:pt x="66" y="65"/>
                  <a:pt x="66" y="65"/>
                  <a:pt x="66" y="65"/>
                </a:cubicBezTo>
                <a:cubicBezTo>
                  <a:pt x="66" y="64"/>
                  <a:pt x="67" y="64"/>
                  <a:pt x="67" y="64"/>
                </a:cubicBezTo>
                <a:cubicBezTo>
                  <a:pt x="67" y="64"/>
                  <a:pt x="68" y="63"/>
                  <a:pt x="68" y="63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3"/>
                  <a:pt x="68" y="63"/>
                  <a:pt x="68" y="63"/>
                </a:cubicBezTo>
                <a:cubicBezTo>
                  <a:pt x="69" y="63"/>
                  <a:pt x="69" y="63"/>
                  <a:pt x="69" y="63"/>
                </a:cubicBezTo>
                <a:cubicBezTo>
                  <a:pt x="70" y="63"/>
                  <a:pt x="71" y="62"/>
                  <a:pt x="72" y="62"/>
                </a:cubicBezTo>
                <a:cubicBezTo>
                  <a:pt x="72" y="62"/>
                  <a:pt x="72" y="63"/>
                  <a:pt x="72" y="63"/>
                </a:cubicBezTo>
                <a:cubicBezTo>
                  <a:pt x="72" y="63"/>
                  <a:pt x="72" y="63"/>
                  <a:pt x="73" y="63"/>
                </a:cubicBezTo>
                <a:cubicBezTo>
                  <a:pt x="73" y="63"/>
                  <a:pt x="72" y="64"/>
                  <a:pt x="72" y="64"/>
                </a:cubicBezTo>
                <a:cubicBezTo>
                  <a:pt x="72" y="64"/>
                  <a:pt x="71" y="64"/>
                  <a:pt x="71" y="64"/>
                </a:cubicBezTo>
                <a:close/>
                <a:moveTo>
                  <a:pt x="69" y="58"/>
                </a:moveTo>
                <a:cubicBezTo>
                  <a:pt x="69" y="58"/>
                  <a:pt x="71" y="58"/>
                  <a:pt x="71" y="59"/>
                </a:cubicBezTo>
                <a:cubicBezTo>
                  <a:pt x="71" y="59"/>
                  <a:pt x="71" y="59"/>
                  <a:pt x="71" y="60"/>
                </a:cubicBezTo>
                <a:cubicBezTo>
                  <a:pt x="71" y="60"/>
                  <a:pt x="72" y="60"/>
                  <a:pt x="73" y="59"/>
                </a:cubicBezTo>
                <a:cubicBezTo>
                  <a:pt x="73" y="59"/>
                  <a:pt x="73" y="59"/>
                  <a:pt x="73" y="59"/>
                </a:cubicBezTo>
                <a:cubicBezTo>
                  <a:pt x="73" y="59"/>
                  <a:pt x="74" y="59"/>
                  <a:pt x="74" y="59"/>
                </a:cubicBezTo>
                <a:cubicBezTo>
                  <a:pt x="74" y="59"/>
                  <a:pt x="74" y="59"/>
                  <a:pt x="74" y="60"/>
                </a:cubicBezTo>
                <a:cubicBezTo>
                  <a:pt x="74" y="60"/>
                  <a:pt x="74" y="60"/>
                  <a:pt x="74" y="60"/>
                </a:cubicBezTo>
                <a:cubicBezTo>
                  <a:pt x="73" y="60"/>
                  <a:pt x="72" y="61"/>
                  <a:pt x="70" y="61"/>
                </a:cubicBezTo>
                <a:cubicBezTo>
                  <a:pt x="70" y="61"/>
                  <a:pt x="70" y="61"/>
                  <a:pt x="70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0" y="61"/>
                  <a:pt x="70" y="61"/>
                </a:cubicBezTo>
                <a:cubicBezTo>
                  <a:pt x="69" y="61"/>
                  <a:pt x="68" y="62"/>
                  <a:pt x="67" y="62"/>
                </a:cubicBezTo>
                <a:cubicBezTo>
                  <a:pt x="67" y="61"/>
                  <a:pt x="67" y="61"/>
                  <a:pt x="67" y="61"/>
                </a:cubicBezTo>
                <a:cubicBezTo>
                  <a:pt x="68" y="61"/>
                  <a:pt x="69" y="60"/>
                  <a:pt x="69" y="59"/>
                </a:cubicBezTo>
                <a:cubicBezTo>
                  <a:pt x="69" y="59"/>
                  <a:pt x="69" y="58"/>
                  <a:pt x="69" y="58"/>
                </a:cubicBezTo>
                <a:close/>
                <a:moveTo>
                  <a:pt x="104" y="59"/>
                </a:moveTo>
                <a:cubicBezTo>
                  <a:pt x="105" y="59"/>
                  <a:pt x="105" y="59"/>
                  <a:pt x="105" y="60"/>
                </a:cubicBezTo>
                <a:cubicBezTo>
                  <a:pt x="105" y="60"/>
                  <a:pt x="105" y="60"/>
                  <a:pt x="105" y="60"/>
                </a:cubicBezTo>
                <a:cubicBezTo>
                  <a:pt x="105" y="61"/>
                  <a:pt x="105" y="61"/>
                  <a:pt x="105" y="61"/>
                </a:cubicBezTo>
                <a:cubicBezTo>
                  <a:pt x="105" y="61"/>
                  <a:pt x="104" y="62"/>
                  <a:pt x="104" y="62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04" y="63"/>
                  <a:pt x="104" y="63"/>
                  <a:pt x="105" y="63"/>
                </a:cubicBezTo>
                <a:cubicBezTo>
                  <a:pt x="105" y="63"/>
                  <a:pt x="105" y="63"/>
                  <a:pt x="105" y="63"/>
                </a:cubicBezTo>
                <a:cubicBezTo>
                  <a:pt x="105" y="63"/>
                  <a:pt x="106" y="63"/>
                  <a:pt x="106" y="63"/>
                </a:cubicBezTo>
                <a:cubicBezTo>
                  <a:pt x="106" y="63"/>
                  <a:pt x="106" y="63"/>
                  <a:pt x="106" y="63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6" y="64"/>
                  <a:pt x="105" y="64"/>
                  <a:pt x="105" y="65"/>
                </a:cubicBezTo>
                <a:cubicBezTo>
                  <a:pt x="104" y="65"/>
                  <a:pt x="104" y="65"/>
                  <a:pt x="103" y="65"/>
                </a:cubicBezTo>
                <a:cubicBezTo>
                  <a:pt x="103" y="65"/>
                  <a:pt x="102" y="67"/>
                  <a:pt x="102" y="68"/>
                </a:cubicBezTo>
                <a:cubicBezTo>
                  <a:pt x="103" y="68"/>
                  <a:pt x="103" y="69"/>
                  <a:pt x="105" y="70"/>
                </a:cubicBezTo>
                <a:cubicBezTo>
                  <a:pt x="105" y="70"/>
                  <a:pt x="106" y="70"/>
                  <a:pt x="107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71"/>
                  <a:pt x="106" y="71"/>
                  <a:pt x="106" y="71"/>
                </a:cubicBezTo>
                <a:cubicBezTo>
                  <a:pt x="106" y="71"/>
                  <a:pt x="106" y="71"/>
                  <a:pt x="106" y="72"/>
                </a:cubicBezTo>
                <a:cubicBezTo>
                  <a:pt x="105" y="72"/>
                  <a:pt x="105" y="72"/>
                  <a:pt x="104" y="72"/>
                </a:cubicBezTo>
                <a:cubicBezTo>
                  <a:pt x="104" y="71"/>
                  <a:pt x="103" y="71"/>
                  <a:pt x="103" y="71"/>
                </a:cubicBezTo>
                <a:cubicBezTo>
                  <a:pt x="103" y="71"/>
                  <a:pt x="103" y="70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8"/>
                  <a:pt x="101" y="68"/>
                  <a:pt x="101" y="68"/>
                </a:cubicBezTo>
                <a:cubicBezTo>
                  <a:pt x="101" y="69"/>
                  <a:pt x="100" y="69"/>
                  <a:pt x="100" y="70"/>
                </a:cubicBezTo>
                <a:cubicBezTo>
                  <a:pt x="99" y="71"/>
                  <a:pt x="98" y="71"/>
                  <a:pt x="96" y="72"/>
                </a:cubicBezTo>
                <a:cubicBezTo>
                  <a:pt x="96" y="73"/>
                  <a:pt x="95" y="73"/>
                  <a:pt x="93" y="73"/>
                </a:cubicBezTo>
                <a:cubicBezTo>
                  <a:pt x="93" y="73"/>
                  <a:pt x="93" y="73"/>
                  <a:pt x="93" y="73"/>
                </a:cubicBezTo>
                <a:cubicBezTo>
                  <a:pt x="94" y="73"/>
                  <a:pt x="95" y="72"/>
                  <a:pt x="95" y="72"/>
                </a:cubicBezTo>
                <a:cubicBezTo>
                  <a:pt x="97" y="71"/>
                  <a:pt x="98" y="69"/>
                  <a:pt x="99" y="68"/>
                </a:cubicBezTo>
                <a:cubicBezTo>
                  <a:pt x="100" y="67"/>
                  <a:pt x="100" y="66"/>
                  <a:pt x="100" y="65"/>
                </a:cubicBezTo>
                <a:cubicBezTo>
                  <a:pt x="100" y="65"/>
                  <a:pt x="99" y="64"/>
                  <a:pt x="99" y="64"/>
                </a:cubicBezTo>
                <a:cubicBezTo>
                  <a:pt x="99" y="64"/>
                  <a:pt x="99" y="64"/>
                  <a:pt x="99" y="64"/>
                </a:cubicBezTo>
                <a:cubicBezTo>
                  <a:pt x="100" y="64"/>
                  <a:pt x="101" y="64"/>
                  <a:pt x="102" y="64"/>
                </a:cubicBezTo>
                <a:cubicBezTo>
                  <a:pt x="102" y="63"/>
                  <a:pt x="102" y="63"/>
                  <a:pt x="103" y="62"/>
                </a:cubicBezTo>
                <a:cubicBezTo>
                  <a:pt x="103" y="62"/>
                  <a:pt x="103" y="61"/>
                  <a:pt x="103" y="61"/>
                </a:cubicBezTo>
                <a:cubicBezTo>
                  <a:pt x="103" y="60"/>
                  <a:pt x="104" y="60"/>
                  <a:pt x="104" y="59"/>
                </a:cubicBezTo>
                <a:close/>
                <a:moveTo>
                  <a:pt x="102" y="94"/>
                </a:moveTo>
                <a:cubicBezTo>
                  <a:pt x="102" y="89"/>
                  <a:pt x="102" y="89"/>
                  <a:pt x="102" y="89"/>
                </a:cubicBezTo>
                <a:cubicBezTo>
                  <a:pt x="127" y="89"/>
                  <a:pt x="127" y="89"/>
                  <a:pt x="127" y="89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02" y="94"/>
                  <a:pt x="102" y="94"/>
                  <a:pt x="102" y="94"/>
                </a:cubicBezTo>
                <a:close/>
                <a:moveTo>
                  <a:pt x="112" y="102"/>
                </a:moveTo>
                <a:cubicBezTo>
                  <a:pt x="112" y="98"/>
                  <a:pt x="112" y="98"/>
                  <a:pt x="112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12" y="102"/>
                  <a:pt x="112" y="102"/>
                  <a:pt x="112" y="102"/>
                </a:cubicBezTo>
                <a:close/>
                <a:moveTo>
                  <a:pt x="113" y="20"/>
                </a:moveTo>
                <a:cubicBezTo>
                  <a:pt x="113" y="20"/>
                  <a:pt x="113" y="20"/>
                  <a:pt x="113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1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21"/>
                  <a:pt x="111" y="21"/>
                  <a:pt x="111" y="21"/>
                </a:cubicBezTo>
                <a:cubicBezTo>
                  <a:pt x="111" y="21"/>
                  <a:pt x="111" y="21"/>
                  <a:pt x="111" y="21"/>
                </a:cubicBezTo>
                <a:cubicBezTo>
                  <a:pt x="111" y="21"/>
                  <a:pt x="111" y="21"/>
                  <a:pt x="111" y="21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1" y="19"/>
                  <a:pt x="111" y="19"/>
                  <a:pt x="111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lose/>
                <a:moveTo>
                  <a:pt x="113" y="18"/>
                </a:move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2" y="19"/>
                  <a:pt x="112" y="19"/>
                </a:cubicBezTo>
                <a:cubicBezTo>
                  <a:pt x="112" y="18"/>
                  <a:pt x="112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7"/>
                  <a:pt x="111" y="17"/>
                  <a:pt x="111" y="17"/>
                </a:cubicBezTo>
                <a:cubicBezTo>
                  <a:pt x="111" y="17"/>
                  <a:pt x="112" y="17"/>
                  <a:pt x="112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lose/>
                <a:moveTo>
                  <a:pt x="92" y="11"/>
                </a:move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lose/>
                <a:moveTo>
                  <a:pt x="88" y="29"/>
                </a:move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7" y="29"/>
                  <a:pt x="87" y="29"/>
                  <a:pt x="87" y="29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28"/>
                  <a:pt x="87" y="27"/>
                  <a:pt x="87" y="27"/>
                </a:cubicBezTo>
                <a:cubicBezTo>
                  <a:pt x="87" y="27"/>
                  <a:pt x="87" y="26"/>
                  <a:pt x="87" y="26"/>
                </a:cubicBezTo>
                <a:cubicBezTo>
                  <a:pt x="87" y="26"/>
                  <a:pt x="87" y="26"/>
                  <a:pt x="87" y="26"/>
                </a:cubicBezTo>
                <a:cubicBezTo>
                  <a:pt x="87" y="26"/>
                  <a:pt x="87" y="25"/>
                  <a:pt x="86" y="25"/>
                </a:cubicBezTo>
                <a:cubicBezTo>
                  <a:pt x="86" y="25"/>
                  <a:pt x="86" y="24"/>
                  <a:pt x="86" y="24"/>
                </a:cubicBezTo>
                <a:cubicBezTo>
                  <a:pt x="86" y="23"/>
                  <a:pt x="86" y="23"/>
                  <a:pt x="86" y="22"/>
                </a:cubicBezTo>
                <a:cubicBezTo>
                  <a:pt x="86" y="22"/>
                  <a:pt x="86" y="21"/>
                  <a:pt x="86" y="21"/>
                </a:cubicBezTo>
                <a:cubicBezTo>
                  <a:pt x="86" y="18"/>
                  <a:pt x="86" y="18"/>
                  <a:pt x="86" y="18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5"/>
                  <a:pt x="86" y="15"/>
                  <a:pt x="86" y="15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5"/>
                  <a:pt x="88" y="16"/>
                </a:cubicBezTo>
                <a:cubicBezTo>
                  <a:pt x="88" y="16"/>
                  <a:pt x="88" y="17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20"/>
                  <a:pt x="88" y="20"/>
                  <a:pt x="88" y="20"/>
                </a:cubicBezTo>
                <a:cubicBezTo>
                  <a:pt x="88" y="21"/>
                  <a:pt x="88" y="21"/>
                  <a:pt x="88" y="22"/>
                </a:cubicBezTo>
                <a:cubicBezTo>
                  <a:pt x="88" y="23"/>
                  <a:pt x="88" y="23"/>
                  <a:pt x="88" y="24"/>
                </a:cubicBezTo>
                <a:cubicBezTo>
                  <a:pt x="88" y="24"/>
                  <a:pt x="88" y="24"/>
                  <a:pt x="88" y="25"/>
                </a:cubicBezTo>
                <a:cubicBezTo>
                  <a:pt x="88" y="25"/>
                  <a:pt x="88" y="26"/>
                  <a:pt x="88" y="26"/>
                </a:cubicBezTo>
                <a:cubicBezTo>
                  <a:pt x="88" y="26"/>
                  <a:pt x="88" y="26"/>
                  <a:pt x="88" y="26"/>
                </a:cubicBezTo>
                <a:cubicBezTo>
                  <a:pt x="88" y="26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89" y="28"/>
                  <a:pt x="89" y="28"/>
                  <a:pt x="89" y="28"/>
                </a:cubicBezTo>
                <a:cubicBezTo>
                  <a:pt x="89" y="27"/>
                  <a:pt x="90" y="27"/>
                  <a:pt x="90" y="26"/>
                </a:cubicBezTo>
                <a:cubicBezTo>
                  <a:pt x="90" y="26"/>
                  <a:pt x="90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2"/>
                  <a:pt x="91" y="22"/>
                  <a:pt x="91" y="22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5"/>
                  <a:pt x="91" y="15"/>
                  <a:pt x="91" y="15"/>
                </a:cubicBezTo>
                <a:cubicBezTo>
                  <a:pt x="91" y="14"/>
                  <a:pt x="91" y="14"/>
                  <a:pt x="91" y="13"/>
                </a:cubicBezTo>
                <a:cubicBezTo>
                  <a:pt x="91" y="13"/>
                  <a:pt x="91" y="13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1"/>
                  <a:pt x="91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3" y="11"/>
                  <a:pt x="93" y="11"/>
                </a:cubicBezTo>
                <a:cubicBezTo>
                  <a:pt x="93" y="11"/>
                  <a:pt x="93" y="11"/>
                  <a:pt x="93" y="11"/>
                </a:cubicBezTo>
                <a:cubicBezTo>
                  <a:pt x="93" y="11"/>
                  <a:pt x="93" y="12"/>
                  <a:pt x="93" y="12"/>
                </a:cubicBezTo>
                <a:cubicBezTo>
                  <a:pt x="93" y="12"/>
                  <a:pt x="93" y="12"/>
                  <a:pt x="93" y="12"/>
                </a:cubicBezTo>
                <a:cubicBezTo>
                  <a:pt x="93" y="12"/>
                  <a:pt x="93" y="13"/>
                  <a:pt x="93" y="13"/>
                </a:cubicBezTo>
                <a:cubicBezTo>
                  <a:pt x="93" y="13"/>
                  <a:pt x="93" y="13"/>
                  <a:pt x="93" y="14"/>
                </a:cubicBezTo>
                <a:cubicBezTo>
                  <a:pt x="93" y="14"/>
                  <a:pt x="93" y="14"/>
                  <a:pt x="93" y="14"/>
                </a:cubicBezTo>
                <a:cubicBezTo>
                  <a:pt x="93" y="18"/>
                  <a:pt x="93" y="18"/>
                  <a:pt x="93" y="18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1"/>
                  <a:pt x="93" y="21"/>
                  <a:pt x="93" y="21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4"/>
                  <a:pt x="93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93" y="25"/>
                  <a:pt x="94" y="25"/>
                  <a:pt x="94" y="25"/>
                </a:cubicBezTo>
                <a:cubicBezTo>
                  <a:pt x="94" y="25"/>
                  <a:pt x="94" y="26"/>
                  <a:pt x="94" y="26"/>
                </a:cubicBezTo>
                <a:cubicBezTo>
                  <a:pt x="94" y="26"/>
                  <a:pt x="94" y="26"/>
                  <a:pt x="95" y="27"/>
                </a:cubicBezTo>
                <a:cubicBezTo>
                  <a:pt x="95" y="27"/>
                  <a:pt x="95" y="27"/>
                  <a:pt x="95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6" y="27"/>
                </a:cubicBezTo>
                <a:cubicBezTo>
                  <a:pt x="96" y="27"/>
                  <a:pt x="96" y="27"/>
                  <a:pt x="96" y="27"/>
                </a:cubicBezTo>
                <a:cubicBezTo>
                  <a:pt x="96" y="27"/>
                  <a:pt x="96" y="27"/>
                  <a:pt x="96" y="26"/>
                </a:cubicBezTo>
                <a:cubicBezTo>
                  <a:pt x="96" y="26"/>
                  <a:pt x="96" y="26"/>
                  <a:pt x="96" y="26"/>
                </a:cubicBezTo>
                <a:cubicBezTo>
                  <a:pt x="96" y="26"/>
                  <a:pt x="96" y="26"/>
                  <a:pt x="96" y="25"/>
                </a:cubicBezTo>
                <a:cubicBezTo>
                  <a:pt x="96" y="25"/>
                  <a:pt x="96" y="24"/>
                  <a:pt x="96" y="24"/>
                </a:cubicBezTo>
                <a:cubicBezTo>
                  <a:pt x="96" y="24"/>
                  <a:pt x="96" y="24"/>
                  <a:pt x="96" y="24"/>
                </a:cubicBezTo>
                <a:cubicBezTo>
                  <a:pt x="96" y="18"/>
                  <a:pt x="96" y="18"/>
                  <a:pt x="96" y="18"/>
                </a:cubicBezTo>
                <a:cubicBezTo>
                  <a:pt x="96" y="17"/>
                  <a:pt x="96" y="17"/>
                  <a:pt x="96" y="17"/>
                </a:cubicBezTo>
                <a:cubicBezTo>
                  <a:pt x="96" y="17"/>
                  <a:pt x="96" y="16"/>
                  <a:pt x="96" y="1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3"/>
                  <a:pt x="96" y="13"/>
                </a:cubicBezTo>
                <a:cubicBezTo>
                  <a:pt x="96" y="13"/>
                  <a:pt x="96" y="13"/>
                  <a:pt x="96" y="13"/>
                </a:cubicBezTo>
                <a:cubicBezTo>
                  <a:pt x="96" y="13"/>
                  <a:pt x="96" y="13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4"/>
                  <a:pt x="97" y="14"/>
                  <a:pt x="97" y="14"/>
                </a:cubicBezTo>
                <a:cubicBezTo>
                  <a:pt x="97" y="14"/>
                  <a:pt x="97" y="14"/>
                  <a:pt x="97" y="14"/>
                </a:cubicBezTo>
                <a:cubicBezTo>
                  <a:pt x="97" y="15"/>
                  <a:pt x="97" y="15"/>
                  <a:pt x="97" y="15"/>
                </a:cubicBezTo>
                <a:cubicBezTo>
                  <a:pt x="97" y="17"/>
                  <a:pt x="97" y="17"/>
                  <a:pt x="97" y="17"/>
                </a:cubicBezTo>
                <a:cubicBezTo>
                  <a:pt x="97" y="17"/>
                  <a:pt x="97" y="17"/>
                  <a:pt x="97" y="17"/>
                </a:cubicBezTo>
                <a:cubicBezTo>
                  <a:pt x="97" y="17"/>
                  <a:pt x="97" y="17"/>
                  <a:pt x="97" y="18"/>
                </a:cubicBezTo>
                <a:cubicBezTo>
                  <a:pt x="97" y="19"/>
                  <a:pt x="97" y="19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2"/>
                  <a:pt x="97" y="23"/>
                  <a:pt x="97" y="24"/>
                </a:cubicBezTo>
                <a:cubicBezTo>
                  <a:pt x="97" y="24"/>
                  <a:pt x="97" y="24"/>
                  <a:pt x="97" y="24"/>
                </a:cubicBezTo>
                <a:cubicBezTo>
                  <a:pt x="97" y="24"/>
                  <a:pt x="97" y="24"/>
                  <a:pt x="97" y="25"/>
                </a:cubicBezTo>
                <a:cubicBezTo>
                  <a:pt x="97" y="25"/>
                  <a:pt x="97" y="26"/>
                  <a:pt x="97" y="26"/>
                </a:cubicBezTo>
                <a:cubicBezTo>
                  <a:pt x="97" y="27"/>
                  <a:pt x="97" y="27"/>
                  <a:pt x="97" y="28"/>
                </a:cubicBezTo>
                <a:cubicBezTo>
                  <a:pt x="97" y="28"/>
                  <a:pt x="96" y="29"/>
                  <a:pt x="96" y="29"/>
                </a:cubicBezTo>
                <a:cubicBezTo>
                  <a:pt x="96" y="29"/>
                  <a:pt x="95" y="30"/>
                  <a:pt x="94" y="30"/>
                </a:cubicBezTo>
                <a:cubicBezTo>
                  <a:pt x="94" y="30"/>
                  <a:pt x="93" y="30"/>
                  <a:pt x="92" y="30"/>
                </a:cubicBezTo>
                <a:cubicBezTo>
                  <a:pt x="91" y="30"/>
                  <a:pt x="91" y="30"/>
                  <a:pt x="90" y="30"/>
                </a:cubicBezTo>
                <a:cubicBezTo>
                  <a:pt x="90" y="30"/>
                  <a:pt x="90" y="30"/>
                  <a:pt x="90" y="30"/>
                </a:cubicBezTo>
                <a:cubicBezTo>
                  <a:pt x="90" y="30"/>
                  <a:pt x="89" y="30"/>
                  <a:pt x="89" y="30"/>
                </a:cubicBezTo>
                <a:cubicBezTo>
                  <a:pt x="89" y="30"/>
                  <a:pt x="89" y="30"/>
                  <a:pt x="89" y="30"/>
                </a:cubicBezTo>
                <a:cubicBezTo>
                  <a:pt x="89" y="30"/>
                  <a:pt x="89" y="30"/>
                  <a:pt x="88" y="30"/>
                </a:cubicBezTo>
                <a:cubicBezTo>
                  <a:pt x="88" y="30"/>
                  <a:pt x="88" y="30"/>
                  <a:pt x="88" y="30"/>
                </a:cubicBezTo>
                <a:cubicBezTo>
                  <a:pt x="88" y="29"/>
                  <a:pt x="88" y="29"/>
                  <a:pt x="88" y="29"/>
                </a:cubicBezTo>
                <a:close/>
                <a:moveTo>
                  <a:pt x="94" y="28"/>
                </a:moveTo>
                <a:cubicBezTo>
                  <a:pt x="94" y="29"/>
                  <a:pt x="94" y="29"/>
                  <a:pt x="93" y="29"/>
                </a:cubicBezTo>
                <a:cubicBezTo>
                  <a:pt x="93" y="29"/>
                  <a:pt x="92" y="29"/>
                  <a:pt x="92" y="29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8"/>
                  <a:pt x="90" y="27"/>
                  <a:pt x="91" y="27"/>
                </a:cubicBezTo>
                <a:cubicBezTo>
                  <a:pt x="91" y="27"/>
                  <a:pt x="91" y="26"/>
                  <a:pt x="91" y="26"/>
                </a:cubicBezTo>
                <a:cubicBezTo>
                  <a:pt x="92" y="26"/>
                  <a:pt x="92" y="26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7"/>
                  <a:pt x="93" y="27"/>
                  <a:pt x="94" y="27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lose/>
                <a:moveTo>
                  <a:pt x="17" y="113"/>
                </a:moveTo>
                <a:cubicBezTo>
                  <a:pt x="15" y="112"/>
                  <a:pt x="17" y="108"/>
                  <a:pt x="20" y="108"/>
                </a:cubicBezTo>
                <a:cubicBezTo>
                  <a:pt x="21" y="108"/>
                  <a:pt x="21" y="108"/>
                  <a:pt x="22" y="108"/>
                </a:cubicBezTo>
                <a:cubicBezTo>
                  <a:pt x="22" y="107"/>
                  <a:pt x="22" y="106"/>
                  <a:pt x="21" y="106"/>
                </a:cubicBezTo>
                <a:cubicBezTo>
                  <a:pt x="15" y="105"/>
                  <a:pt x="16" y="90"/>
                  <a:pt x="23" y="89"/>
                </a:cubicBezTo>
                <a:cubicBezTo>
                  <a:pt x="25" y="89"/>
                  <a:pt x="26" y="89"/>
                  <a:pt x="27" y="90"/>
                </a:cubicBezTo>
                <a:cubicBezTo>
                  <a:pt x="28" y="91"/>
                  <a:pt x="27" y="92"/>
                  <a:pt x="26" y="91"/>
                </a:cubicBezTo>
                <a:cubicBezTo>
                  <a:pt x="25" y="90"/>
                  <a:pt x="25" y="90"/>
                  <a:pt x="24" y="90"/>
                </a:cubicBezTo>
                <a:cubicBezTo>
                  <a:pt x="23" y="91"/>
                  <a:pt x="22" y="91"/>
                  <a:pt x="21" y="92"/>
                </a:cubicBezTo>
                <a:cubicBezTo>
                  <a:pt x="21" y="92"/>
                  <a:pt x="20" y="94"/>
                  <a:pt x="20" y="94"/>
                </a:cubicBezTo>
                <a:cubicBezTo>
                  <a:pt x="20" y="95"/>
                  <a:pt x="20" y="95"/>
                  <a:pt x="21" y="96"/>
                </a:cubicBezTo>
                <a:cubicBezTo>
                  <a:pt x="23" y="97"/>
                  <a:pt x="27" y="96"/>
                  <a:pt x="26" y="98"/>
                </a:cubicBezTo>
                <a:cubicBezTo>
                  <a:pt x="26" y="99"/>
                  <a:pt x="24" y="99"/>
                  <a:pt x="23" y="98"/>
                </a:cubicBezTo>
                <a:cubicBezTo>
                  <a:pt x="21" y="97"/>
                  <a:pt x="20" y="98"/>
                  <a:pt x="19" y="100"/>
                </a:cubicBezTo>
                <a:cubicBezTo>
                  <a:pt x="19" y="102"/>
                  <a:pt x="20" y="102"/>
                  <a:pt x="20" y="102"/>
                </a:cubicBezTo>
                <a:cubicBezTo>
                  <a:pt x="21" y="102"/>
                  <a:pt x="21" y="102"/>
                  <a:pt x="22" y="102"/>
                </a:cubicBezTo>
                <a:cubicBezTo>
                  <a:pt x="22" y="101"/>
                  <a:pt x="23" y="101"/>
                  <a:pt x="24" y="101"/>
                </a:cubicBezTo>
                <a:cubicBezTo>
                  <a:pt x="24" y="101"/>
                  <a:pt x="25" y="101"/>
                  <a:pt x="24" y="102"/>
                </a:cubicBezTo>
                <a:cubicBezTo>
                  <a:pt x="24" y="103"/>
                  <a:pt x="24" y="104"/>
                  <a:pt x="27" y="105"/>
                </a:cubicBezTo>
                <a:cubicBezTo>
                  <a:pt x="27" y="105"/>
                  <a:pt x="27" y="105"/>
                  <a:pt x="27" y="106"/>
                </a:cubicBezTo>
                <a:cubicBezTo>
                  <a:pt x="27" y="107"/>
                  <a:pt x="26" y="107"/>
                  <a:pt x="25" y="107"/>
                </a:cubicBezTo>
                <a:cubicBezTo>
                  <a:pt x="26" y="110"/>
                  <a:pt x="22" y="111"/>
                  <a:pt x="20" y="110"/>
                </a:cubicBezTo>
                <a:cubicBezTo>
                  <a:pt x="18" y="110"/>
                  <a:pt x="18" y="112"/>
                  <a:pt x="17" y="113"/>
                </a:cubicBezTo>
                <a:close/>
                <a:moveTo>
                  <a:pt x="45" y="108"/>
                </a:moveTo>
                <a:cubicBezTo>
                  <a:pt x="46" y="107"/>
                  <a:pt x="50" y="109"/>
                  <a:pt x="51" y="110"/>
                </a:cubicBezTo>
                <a:cubicBezTo>
                  <a:pt x="51" y="110"/>
                  <a:pt x="51" y="110"/>
                  <a:pt x="51" y="110"/>
                </a:cubicBezTo>
                <a:cubicBezTo>
                  <a:pt x="50" y="112"/>
                  <a:pt x="47" y="109"/>
                  <a:pt x="46" y="109"/>
                </a:cubicBezTo>
                <a:cubicBezTo>
                  <a:pt x="45" y="110"/>
                  <a:pt x="44" y="109"/>
                  <a:pt x="45" y="108"/>
                </a:cubicBezTo>
                <a:close/>
                <a:moveTo>
                  <a:pt x="25" y="127"/>
                </a:moveTo>
                <a:cubicBezTo>
                  <a:pt x="24" y="128"/>
                  <a:pt x="24" y="128"/>
                  <a:pt x="24" y="128"/>
                </a:cubicBezTo>
                <a:cubicBezTo>
                  <a:pt x="20" y="129"/>
                  <a:pt x="18" y="126"/>
                  <a:pt x="17" y="125"/>
                </a:cubicBezTo>
                <a:cubicBezTo>
                  <a:pt x="16" y="123"/>
                  <a:pt x="18" y="123"/>
                  <a:pt x="17" y="122"/>
                </a:cubicBezTo>
                <a:cubicBezTo>
                  <a:pt x="15" y="120"/>
                  <a:pt x="12" y="116"/>
                  <a:pt x="16" y="114"/>
                </a:cubicBezTo>
                <a:cubicBezTo>
                  <a:pt x="16" y="114"/>
                  <a:pt x="17" y="115"/>
                  <a:pt x="17" y="116"/>
                </a:cubicBezTo>
                <a:cubicBezTo>
                  <a:pt x="17" y="116"/>
                  <a:pt x="16" y="118"/>
                  <a:pt x="17" y="119"/>
                </a:cubicBezTo>
                <a:cubicBezTo>
                  <a:pt x="18" y="119"/>
                  <a:pt x="19" y="120"/>
                  <a:pt x="20" y="121"/>
                </a:cubicBezTo>
                <a:cubicBezTo>
                  <a:pt x="22" y="122"/>
                  <a:pt x="21" y="123"/>
                  <a:pt x="21" y="124"/>
                </a:cubicBezTo>
                <a:cubicBezTo>
                  <a:pt x="22" y="126"/>
                  <a:pt x="23" y="126"/>
                  <a:pt x="25" y="126"/>
                </a:cubicBezTo>
                <a:cubicBezTo>
                  <a:pt x="26" y="126"/>
                  <a:pt x="26" y="127"/>
                  <a:pt x="25" y="127"/>
                </a:cubicBezTo>
                <a:close/>
                <a:moveTo>
                  <a:pt x="41" y="96"/>
                </a:moveTo>
                <a:cubicBezTo>
                  <a:pt x="41" y="95"/>
                  <a:pt x="42" y="95"/>
                  <a:pt x="41" y="94"/>
                </a:cubicBezTo>
                <a:cubicBezTo>
                  <a:pt x="38" y="88"/>
                  <a:pt x="42" y="89"/>
                  <a:pt x="42" y="86"/>
                </a:cubicBezTo>
                <a:cubicBezTo>
                  <a:pt x="42" y="85"/>
                  <a:pt x="42" y="85"/>
                  <a:pt x="41" y="85"/>
                </a:cubicBezTo>
                <a:cubicBezTo>
                  <a:pt x="40" y="84"/>
                  <a:pt x="39" y="85"/>
                  <a:pt x="38" y="85"/>
                </a:cubicBezTo>
                <a:cubicBezTo>
                  <a:pt x="37" y="85"/>
                  <a:pt x="37" y="83"/>
                  <a:pt x="36" y="83"/>
                </a:cubicBezTo>
                <a:cubicBezTo>
                  <a:pt x="35" y="83"/>
                  <a:pt x="34" y="84"/>
                  <a:pt x="33" y="83"/>
                </a:cubicBezTo>
                <a:cubicBezTo>
                  <a:pt x="31" y="82"/>
                  <a:pt x="32" y="83"/>
                  <a:pt x="29" y="83"/>
                </a:cubicBezTo>
                <a:cubicBezTo>
                  <a:pt x="27" y="83"/>
                  <a:pt x="26" y="84"/>
                  <a:pt x="25" y="87"/>
                </a:cubicBezTo>
                <a:cubicBezTo>
                  <a:pt x="25" y="88"/>
                  <a:pt x="24" y="88"/>
                  <a:pt x="24" y="88"/>
                </a:cubicBezTo>
                <a:cubicBezTo>
                  <a:pt x="24" y="87"/>
                  <a:pt x="23" y="85"/>
                  <a:pt x="25" y="83"/>
                </a:cubicBezTo>
                <a:cubicBezTo>
                  <a:pt x="26" y="82"/>
                  <a:pt x="28" y="82"/>
                  <a:pt x="29" y="81"/>
                </a:cubicBezTo>
                <a:cubicBezTo>
                  <a:pt x="31" y="80"/>
                  <a:pt x="33" y="80"/>
                  <a:pt x="35" y="81"/>
                </a:cubicBezTo>
                <a:cubicBezTo>
                  <a:pt x="37" y="81"/>
                  <a:pt x="38" y="82"/>
                  <a:pt x="39" y="84"/>
                </a:cubicBezTo>
                <a:cubicBezTo>
                  <a:pt x="39" y="85"/>
                  <a:pt x="41" y="83"/>
                  <a:pt x="42" y="84"/>
                </a:cubicBezTo>
                <a:cubicBezTo>
                  <a:pt x="43" y="84"/>
                  <a:pt x="44" y="84"/>
                  <a:pt x="44" y="86"/>
                </a:cubicBezTo>
                <a:cubicBezTo>
                  <a:pt x="45" y="87"/>
                  <a:pt x="44" y="89"/>
                  <a:pt x="43" y="90"/>
                </a:cubicBezTo>
                <a:cubicBezTo>
                  <a:pt x="43" y="91"/>
                  <a:pt x="43" y="91"/>
                  <a:pt x="43" y="91"/>
                </a:cubicBezTo>
                <a:cubicBezTo>
                  <a:pt x="44" y="93"/>
                  <a:pt x="46" y="90"/>
                  <a:pt x="48" y="88"/>
                </a:cubicBezTo>
                <a:cubicBezTo>
                  <a:pt x="49" y="86"/>
                  <a:pt x="50" y="86"/>
                  <a:pt x="51" y="86"/>
                </a:cubicBezTo>
                <a:cubicBezTo>
                  <a:pt x="52" y="86"/>
                  <a:pt x="53" y="87"/>
                  <a:pt x="54" y="88"/>
                </a:cubicBezTo>
                <a:cubicBezTo>
                  <a:pt x="55" y="89"/>
                  <a:pt x="55" y="90"/>
                  <a:pt x="54" y="90"/>
                </a:cubicBezTo>
                <a:cubicBezTo>
                  <a:pt x="52" y="90"/>
                  <a:pt x="51" y="90"/>
                  <a:pt x="49" y="88"/>
                </a:cubicBezTo>
                <a:cubicBezTo>
                  <a:pt x="48" y="88"/>
                  <a:pt x="48" y="90"/>
                  <a:pt x="47" y="91"/>
                </a:cubicBezTo>
                <a:cubicBezTo>
                  <a:pt x="47" y="94"/>
                  <a:pt x="43" y="94"/>
                  <a:pt x="42" y="98"/>
                </a:cubicBezTo>
                <a:cubicBezTo>
                  <a:pt x="42" y="98"/>
                  <a:pt x="42" y="98"/>
                  <a:pt x="41" y="99"/>
                </a:cubicBezTo>
                <a:cubicBezTo>
                  <a:pt x="41" y="100"/>
                  <a:pt x="40" y="100"/>
                  <a:pt x="41" y="99"/>
                </a:cubicBezTo>
                <a:cubicBezTo>
                  <a:pt x="41" y="97"/>
                  <a:pt x="41" y="98"/>
                  <a:pt x="41" y="97"/>
                </a:cubicBezTo>
                <a:cubicBezTo>
                  <a:pt x="41" y="97"/>
                  <a:pt x="41" y="96"/>
                  <a:pt x="41" y="96"/>
                </a:cubicBezTo>
                <a:close/>
                <a:moveTo>
                  <a:pt x="39" y="111"/>
                </a:moveTo>
                <a:cubicBezTo>
                  <a:pt x="38" y="111"/>
                  <a:pt x="36" y="110"/>
                  <a:pt x="35" y="109"/>
                </a:cubicBezTo>
                <a:cubicBezTo>
                  <a:pt x="35" y="108"/>
                  <a:pt x="34" y="107"/>
                  <a:pt x="34" y="106"/>
                </a:cubicBezTo>
                <a:cubicBezTo>
                  <a:pt x="29" y="105"/>
                  <a:pt x="27" y="102"/>
                  <a:pt x="27" y="101"/>
                </a:cubicBezTo>
                <a:cubicBezTo>
                  <a:pt x="27" y="101"/>
                  <a:pt x="28" y="101"/>
                  <a:pt x="29" y="102"/>
                </a:cubicBezTo>
                <a:cubicBezTo>
                  <a:pt x="30" y="104"/>
                  <a:pt x="34" y="104"/>
                  <a:pt x="34" y="104"/>
                </a:cubicBezTo>
                <a:cubicBezTo>
                  <a:pt x="33" y="103"/>
                  <a:pt x="33" y="101"/>
                  <a:pt x="34" y="100"/>
                </a:cubicBezTo>
                <a:cubicBezTo>
                  <a:pt x="34" y="99"/>
                  <a:pt x="34" y="99"/>
                  <a:pt x="33" y="99"/>
                </a:cubicBezTo>
                <a:cubicBezTo>
                  <a:pt x="31" y="97"/>
                  <a:pt x="29" y="98"/>
                  <a:pt x="28" y="97"/>
                </a:cubicBezTo>
                <a:cubicBezTo>
                  <a:pt x="27" y="96"/>
                  <a:pt x="28" y="94"/>
                  <a:pt x="30" y="95"/>
                </a:cubicBezTo>
                <a:cubicBezTo>
                  <a:pt x="30" y="95"/>
                  <a:pt x="31" y="96"/>
                  <a:pt x="32" y="96"/>
                </a:cubicBezTo>
                <a:cubicBezTo>
                  <a:pt x="33" y="97"/>
                  <a:pt x="33" y="96"/>
                  <a:pt x="33" y="95"/>
                </a:cubicBezTo>
                <a:cubicBezTo>
                  <a:pt x="33" y="93"/>
                  <a:pt x="34" y="89"/>
                  <a:pt x="34" y="88"/>
                </a:cubicBezTo>
                <a:cubicBezTo>
                  <a:pt x="34" y="87"/>
                  <a:pt x="34" y="87"/>
                  <a:pt x="35" y="87"/>
                </a:cubicBezTo>
                <a:cubicBezTo>
                  <a:pt x="36" y="87"/>
                  <a:pt x="37" y="88"/>
                  <a:pt x="38" y="89"/>
                </a:cubicBezTo>
                <a:cubicBezTo>
                  <a:pt x="38" y="89"/>
                  <a:pt x="38" y="90"/>
                  <a:pt x="38" y="90"/>
                </a:cubicBezTo>
                <a:cubicBezTo>
                  <a:pt x="36" y="93"/>
                  <a:pt x="35" y="94"/>
                  <a:pt x="36" y="96"/>
                </a:cubicBezTo>
                <a:cubicBezTo>
                  <a:pt x="36" y="96"/>
                  <a:pt x="36" y="98"/>
                  <a:pt x="36" y="99"/>
                </a:cubicBezTo>
                <a:cubicBezTo>
                  <a:pt x="37" y="99"/>
                  <a:pt x="38" y="99"/>
                  <a:pt x="39" y="98"/>
                </a:cubicBezTo>
                <a:cubicBezTo>
                  <a:pt x="39" y="97"/>
                  <a:pt x="40" y="98"/>
                  <a:pt x="39" y="99"/>
                </a:cubicBezTo>
                <a:cubicBezTo>
                  <a:pt x="39" y="100"/>
                  <a:pt x="37" y="101"/>
                  <a:pt x="37" y="101"/>
                </a:cubicBezTo>
                <a:cubicBezTo>
                  <a:pt x="36" y="103"/>
                  <a:pt x="37" y="109"/>
                  <a:pt x="38" y="107"/>
                </a:cubicBezTo>
                <a:cubicBezTo>
                  <a:pt x="40" y="105"/>
                  <a:pt x="41" y="103"/>
                  <a:pt x="45" y="104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3" y="104"/>
                  <a:pt x="39" y="106"/>
                  <a:pt x="40" y="108"/>
                </a:cubicBezTo>
                <a:cubicBezTo>
                  <a:pt x="40" y="109"/>
                  <a:pt x="41" y="109"/>
                  <a:pt x="41" y="110"/>
                </a:cubicBezTo>
                <a:cubicBezTo>
                  <a:pt x="40" y="111"/>
                  <a:pt x="40" y="112"/>
                  <a:pt x="39" y="111"/>
                </a:cubicBezTo>
                <a:close/>
                <a:moveTo>
                  <a:pt x="55" y="122"/>
                </a:moveTo>
                <a:cubicBezTo>
                  <a:pt x="54" y="121"/>
                  <a:pt x="54" y="121"/>
                  <a:pt x="55" y="120"/>
                </a:cubicBezTo>
                <a:cubicBezTo>
                  <a:pt x="55" y="119"/>
                  <a:pt x="57" y="120"/>
                  <a:pt x="58" y="120"/>
                </a:cubicBezTo>
                <a:cubicBezTo>
                  <a:pt x="61" y="120"/>
                  <a:pt x="60" y="117"/>
                  <a:pt x="61" y="117"/>
                </a:cubicBezTo>
                <a:cubicBezTo>
                  <a:pt x="63" y="114"/>
                  <a:pt x="61" y="125"/>
                  <a:pt x="55" y="122"/>
                </a:cubicBezTo>
                <a:close/>
                <a:moveTo>
                  <a:pt x="58" y="115"/>
                </a:moveTo>
                <a:cubicBezTo>
                  <a:pt x="59" y="113"/>
                  <a:pt x="61" y="110"/>
                  <a:pt x="59" y="108"/>
                </a:cubicBezTo>
                <a:cubicBezTo>
                  <a:pt x="58" y="108"/>
                  <a:pt x="58" y="106"/>
                  <a:pt x="59" y="106"/>
                </a:cubicBezTo>
                <a:cubicBezTo>
                  <a:pt x="61" y="106"/>
                  <a:pt x="64" y="107"/>
                  <a:pt x="64" y="109"/>
                </a:cubicBezTo>
                <a:cubicBezTo>
                  <a:pt x="64" y="113"/>
                  <a:pt x="60" y="114"/>
                  <a:pt x="60" y="115"/>
                </a:cubicBezTo>
                <a:cubicBezTo>
                  <a:pt x="60" y="116"/>
                  <a:pt x="59" y="116"/>
                  <a:pt x="58" y="116"/>
                </a:cubicBezTo>
                <a:cubicBezTo>
                  <a:pt x="57" y="115"/>
                  <a:pt x="57" y="115"/>
                  <a:pt x="58" y="115"/>
                </a:cubicBezTo>
                <a:close/>
                <a:moveTo>
                  <a:pt x="52" y="111"/>
                </a:moveTo>
                <a:cubicBezTo>
                  <a:pt x="54" y="106"/>
                  <a:pt x="48" y="101"/>
                  <a:pt x="47" y="101"/>
                </a:cubicBezTo>
                <a:cubicBezTo>
                  <a:pt x="46" y="101"/>
                  <a:pt x="47" y="100"/>
                  <a:pt x="47" y="100"/>
                </a:cubicBezTo>
                <a:cubicBezTo>
                  <a:pt x="53" y="103"/>
                  <a:pt x="51" y="101"/>
                  <a:pt x="51" y="97"/>
                </a:cubicBezTo>
                <a:cubicBezTo>
                  <a:pt x="51" y="95"/>
                  <a:pt x="51" y="92"/>
                  <a:pt x="52" y="92"/>
                </a:cubicBezTo>
                <a:cubicBezTo>
                  <a:pt x="52" y="92"/>
                  <a:pt x="51" y="97"/>
                  <a:pt x="53" y="98"/>
                </a:cubicBezTo>
                <a:cubicBezTo>
                  <a:pt x="53" y="99"/>
                  <a:pt x="54" y="96"/>
                  <a:pt x="54" y="96"/>
                </a:cubicBezTo>
                <a:cubicBezTo>
                  <a:pt x="55" y="95"/>
                  <a:pt x="55" y="96"/>
                  <a:pt x="55" y="97"/>
                </a:cubicBezTo>
                <a:cubicBezTo>
                  <a:pt x="54" y="101"/>
                  <a:pt x="56" y="109"/>
                  <a:pt x="54" y="113"/>
                </a:cubicBezTo>
                <a:cubicBezTo>
                  <a:pt x="53" y="114"/>
                  <a:pt x="51" y="114"/>
                  <a:pt x="52" y="111"/>
                </a:cubicBezTo>
                <a:close/>
                <a:moveTo>
                  <a:pt x="56" y="107"/>
                </a:moveTo>
                <a:cubicBezTo>
                  <a:pt x="55" y="107"/>
                  <a:pt x="55" y="106"/>
                  <a:pt x="55" y="106"/>
                </a:cubicBezTo>
                <a:cubicBezTo>
                  <a:pt x="56" y="105"/>
                  <a:pt x="58" y="104"/>
                  <a:pt x="58" y="104"/>
                </a:cubicBezTo>
                <a:cubicBezTo>
                  <a:pt x="59" y="103"/>
                  <a:pt x="58" y="103"/>
                  <a:pt x="58" y="102"/>
                </a:cubicBezTo>
                <a:cubicBezTo>
                  <a:pt x="58" y="102"/>
                  <a:pt x="57" y="102"/>
                  <a:pt x="57" y="101"/>
                </a:cubicBezTo>
                <a:cubicBezTo>
                  <a:pt x="57" y="100"/>
                  <a:pt x="59" y="100"/>
                  <a:pt x="59" y="99"/>
                </a:cubicBezTo>
                <a:cubicBezTo>
                  <a:pt x="59" y="96"/>
                  <a:pt x="58" y="97"/>
                  <a:pt x="58" y="95"/>
                </a:cubicBezTo>
                <a:cubicBezTo>
                  <a:pt x="58" y="93"/>
                  <a:pt x="56" y="92"/>
                  <a:pt x="56" y="92"/>
                </a:cubicBezTo>
                <a:cubicBezTo>
                  <a:pt x="55" y="91"/>
                  <a:pt x="56" y="90"/>
                  <a:pt x="57" y="91"/>
                </a:cubicBezTo>
                <a:cubicBezTo>
                  <a:pt x="62" y="92"/>
                  <a:pt x="63" y="96"/>
                  <a:pt x="60" y="99"/>
                </a:cubicBezTo>
                <a:cubicBezTo>
                  <a:pt x="62" y="102"/>
                  <a:pt x="59" y="106"/>
                  <a:pt x="56" y="107"/>
                </a:cubicBezTo>
                <a:close/>
                <a:moveTo>
                  <a:pt x="76" y="8"/>
                </a:moveTo>
                <a:cubicBezTo>
                  <a:pt x="76" y="54"/>
                  <a:pt x="76" y="54"/>
                  <a:pt x="76" y="54"/>
                </a:cubicBezTo>
                <a:cubicBezTo>
                  <a:pt x="76" y="54"/>
                  <a:pt x="76" y="54"/>
                  <a:pt x="76" y="54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24"/>
                  <a:pt x="4" y="24"/>
                  <a:pt x="4" y="24"/>
                </a:cubicBezTo>
                <a:cubicBezTo>
                  <a:pt x="11" y="20"/>
                  <a:pt x="22" y="12"/>
                  <a:pt x="2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125" y="4"/>
                  <a:pt x="125" y="4"/>
                  <a:pt x="125" y="4"/>
                </a:cubicBezTo>
                <a:cubicBezTo>
                  <a:pt x="130" y="12"/>
                  <a:pt x="140" y="21"/>
                  <a:pt x="147" y="24"/>
                </a:cubicBezTo>
                <a:cubicBezTo>
                  <a:pt x="147" y="39"/>
                  <a:pt x="147" y="39"/>
                  <a:pt x="147" y="39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31" y="46"/>
                  <a:pt x="131" y="46"/>
                  <a:pt x="131" y="46"/>
                </a:cubicBezTo>
                <a:cubicBezTo>
                  <a:pt x="147" y="46"/>
                  <a:pt x="147" y="46"/>
                  <a:pt x="147" y="46"/>
                </a:cubicBezTo>
                <a:cubicBezTo>
                  <a:pt x="147" y="54"/>
                  <a:pt x="147" y="54"/>
                  <a:pt x="147" y="54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46"/>
                  <a:pt x="86" y="46"/>
                  <a:pt x="86" y="46"/>
                </a:cubicBezTo>
                <a:cubicBezTo>
                  <a:pt x="102" y="46"/>
                  <a:pt x="102" y="46"/>
                  <a:pt x="102" y="46"/>
                </a:cubicBezTo>
                <a:cubicBezTo>
                  <a:pt x="102" y="39"/>
                  <a:pt x="102" y="39"/>
                  <a:pt x="102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6" y="33"/>
                  <a:pt x="86" y="33"/>
                  <a:pt x="86" y="33"/>
                </a:cubicBezTo>
                <a:cubicBezTo>
                  <a:pt x="143" y="33"/>
                  <a:pt x="143" y="33"/>
                  <a:pt x="143" y="33"/>
                </a:cubicBezTo>
                <a:cubicBezTo>
                  <a:pt x="136" y="30"/>
                  <a:pt x="122" y="20"/>
                  <a:pt x="118" y="8"/>
                </a:cubicBezTo>
                <a:cubicBezTo>
                  <a:pt x="76" y="8"/>
                  <a:pt x="76" y="8"/>
                  <a:pt x="76" y="8"/>
                </a:cubicBezTo>
                <a:close/>
                <a:moveTo>
                  <a:pt x="49" y="141"/>
                </a:moveTo>
                <a:cubicBezTo>
                  <a:pt x="48" y="142"/>
                  <a:pt x="50" y="143"/>
                  <a:pt x="51" y="143"/>
                </a:cubicBezTo>
                <a:cubicBezTo>
                  <a:pt x="54" y="142"/>
                  <a:pt x="60" y="144"/>
                  <a:pt x="59" y="142"/>
                </a:cubicBezTo>
                <a:cubicBezTo>
                  <a:pt x="54" y="141"/>
                  <a:pt x="52" y="133"/>
                  <a:pt x="54" y="130"/>
                </a:cubicBezTo>
                <a:cubicBezTo>
                  <a:pt x="55" y="127"/>
                  <a:pt x="61" y="127"/>
                  <a:pt x="62" y="123"/>
                </a:cubicBezTo>
                <a:cubicBezTo>
                  <a:pt x="62" y="123"/>
                  <a:pt x="62" y="122"/>
                  <a:pt x="61" y="123"/>
                </a:cubicBezTo>
                <a:cubicBezTo>
                  <a:pt x="59" y="123"/>
                  <a:pt x="57" y="125"/>
                  <a:pt x="56" y="125"/>
                </a:cubicBezTo>
                <a:cubicBezTo>
                  <a:pt x="53" y="125"/>
                  <a:pt x="54" y="122"/>
                  <a:pt x="55" y="118"/>
                </a:cubicBezTo>
                <a:cubicBezTo>
                  <a:pt x="55" y="117"/>
                  <a:pt x="56" y="114"/>
                  <a:pt x="56" y="114"/>
                </a:cubicBezTo>
                <a:cubicBezTo>
                  <a:pt x="55" y="112"/>
                  <a:pt x="54" y="112"/>
                  <a:pt x="54" y="114"/>
                </a:cubicBezTo>
                <a:cubicBezTo>
                  <a:pt x="54" y="115"/>
                  <a:pt x="52" y="120"/>
                  <a:pt x="50" y="119"/>
                </a:cubicBezTo>
                <a:cubicBezTo>
                  <a:pt x="47" y="118"/>
                  <a:pt x="47" y="118"/>
                  <a:pt x="47" y="117"/>
                </a:cubicBezTo>
                <a:cubicBezTo>
                  <a:pt x="45" y="114"/>
                  <a:pt x="44" y="114"/>
                  <a:pt x="44" y="114"/>
                </a:cubicBezTo>
                <a:cubicBezTo>
                  <a:pt x="42" y="114"/>
                  <a:pt x="44" y="116"/>
                  <a:pt x="44" y="117"/>
                </a:cubicBezTo>
                <a:cubicBezTo>
                  <a:pt x="44" y="118"/>
                  <a:pt x="42" y="119"/>
                  <a:pt x="41" y="118"/>
                </a:cubicBezTo>
                <a:cubicBezTo>
                  <a:pt x="40" y="117"/>
                  <a:pt x="39" y="116"/>
                  <a:pt x="39" y="113"/>
                </a:cubicBezTo>
                <a:cubicBezTo>
                  <a:pt x="37" y="111"/>
                  <a:pt x="37" y="111"/>
                  <a:pt x="35" y="112"/>
                </a:cubicBezTo>
                <a:cubicBezTo>
                  <a:pt x="33" y="109"/>
                  <a:pt x="29" y="114"/>
                  <a:pt x="30" y="114"/>
                </a:cubicBezTo>
                <a:cubicBezTo>
                  <a:pt x="29" y="114"/>
                  <a:pt x="27" y="112"/>
                  <a:pt x="27" y="113"/>
                </a:cubicBezTo>
                <a:cubicBezTo>
                  <a:pt x="26" y="113"/>
                  <a:pt x="25" y="113"/>
                  <a:pt x="24" y="111"/>
                </a:cubicBezTo>
                <a:cubicBezTo>
                  <a:pt x="24" y="111"/>
                  <a:pt x="24" y="111"/>
                  <a:pt x="24" y="111"/>
                </a:cubicBezTo>
                <a:cubicBezTo>
                  <a:pt x="23" y="112"/>
                  <a:pt x="24" y="113"/>
                  <a:pt x="24" y="113"/>
                </a:cubicBezTo>
                <a:cubicBezTo>
                  <a:pt x="21" y="114"/>
                  <a:pt x="18" y="115"/>
                  <a:pt x="20" y="119"/>
                </a:cubicBezTo>
                <a:cubicBezTo>
                  <a:pt x="24" y="121"/>
                  <a:pt x="24" y="117"/>
                  <a:pt x="24" y="116"/>
                </a:cubicBezTo>
                <a:cubicBezTo>
                  <a:pt x="27" y="111"/>
                  <a:pt x="28" y="118"/>
                  <a:pt x="31" y="116"/>
                </a:cubicBezTo>
                <a:cubicBezTo>
                  <a:pt x="31" y="116"/>
                  <a:pt x="31" y="116"/>
                  <a:pt x="31" y="115"/>
                </a:cubicBezTo>
                <a:cubicBezTo>
                  <a:pt x="30" y="114"/>
                  <a:pt x="33" y="112"/>
                  <a:pt x="34" y="113"/>
                </a:cubicBezTo>
                <a:cubicBezTo>
                  <a:pt x="36" y="114"/>
                  <a:pt x="36" y="118"/>
                  <a:pt x="36" y="120"/>
                </a:cubicBezTo>
                <a:cubicBezTo>
                  <a:pt x="36" y="121"/>
                  <a:pt x="32" y="120"/>
                  <a:pt x="31" y="118"/>
                </a:cubicBezTo>
                <a:cubicBezTo>
                  <a:pt x="30" y="117"/>
                  <a:pt x="31" y="118"/>
                  <a:pt x="31" y="120"/>
                </a:cubicBezTo>
                <a:cubicBezTo>
                  <a:pt x="32" y="120"/>
                  <a:pt x="31" y="120"/>
                  <a:pt x="27" y="119"/>
                </a:cubicBezTo>
                <a:cubicBezTo>
                  <a:pt x="26" y="119"/>
                  <a:pt x="26" y="120"/>
                  <a:pt x="26" y="120"/>
                </a:cubicBezTo>
                <a:cubicBezTo>
                  <a:pt x="28" y="122"/>
                  <a:pt x="33" y="121"/>
                  <a:pt x="33" y="121"/>
                </a:cubicBezTo>
                <a:cubicBezTo>
                  <a:pt x="34" y="121"/>
                  <a:pt x="34" y="122"/>
                  <a:pt x="36" y="123"/>
                </a:cubicBezTo>
                <a:cubicBezTo>
                  <a:pt x="36" y="124"/>
                  <a:pt x="36" y="124"/>
                  <a:pt x="36" y="125"/>
                </a:cubicBezTo>
                <a:cubicBezTo>
                  <a:pt x="35" y="126"/>
                  <a:pt x="34" y="126"/>
                  <a:pt x="34" y="125"/>
                </a:cubicBezTo>
                <a:cubicBezTo>
                  <a:pt x="33" y="124"/>
                  <a:pt x="33" y="124"/>
                  <a:pt x="31" y="124"/>
                </a:cubicBezTo>
                <a:cubicBezTo>
                  <a:pt x="30" y="124"/>
                  <a:pt x="28" y="124"/>
                  <a:pt x="27" y="125"/>
                </a:cubicBezTo>
                <a:cubicBezTo>
                  <a:pt x="25" y="126"/>
                  <a:pt x="26" y="129"/>
                  <a:pt x="27" y="128"/>
                </a:cubicBezTo>
                <a:cubicBezTo>
                  <a:pt x="29" y="126"/>
                  <a:pt x="30" y="128"/>
                  <a:pt x="34" y="128"/>
                </a:cubicBezTo>
                <a:cubicBezTo>
                  <a:pt x="35" y="128"/>
                  <a:pt x="36" y="132"/>
                  <a:pt x="35" y="137"/>
                </a:cubicBezTo>
                <a:cubicBezTo>
                  <a:pt x="35" y="138"/>
                  <a:pt x="35" y="138"/>
                  <a:pt x="35" y="138"/>
                </a:cubicBezTo>
                <a:cubicBezTo>
                  <a:pt x="34" y="138"/>
                  <a:pt x="33" y="139"/>
                  <a:pt x="32" y="139"/>
                </a:cubicBezTo>
                <a:cubicBezTo>
                  <a:pt x="30" y="140"/>
                  <a:pt x="29" y="142"/>
                  <a:pt x="27" y="141"/>
                </a:cubicBezTo>
                <a:cubicBezTo>
                  <a:pt x="17" y="131"/>
                  <a:pt x="8" y="117"/>
                  <a:pt x="5" y="103"/>
                </a:cubicBezTo>
                <a:cubicBezTo>
                  <a:pt x="4" y="100"/>
                  <a:pt x="4" y="97"/>
                  <a:pt x="4" y="93"/>
                </a:cubicBezTo>
                <a:cubicBezTo>
                  <a:pt x="4" y="76"/>
                  <a:pt x="4" y="76"/>
                  <a:pt x="4" y="76"/>
                </a:cubicBezTo>
                <a:cubicBezTo>
                  <a:pt x="66" y="76"/>
                  <a:pt x="66" y="76"/>
                  <a:pt x="66" y="76"/>
                </a:cubicBezTo>
                <a:cubicBezTo>
                  <a:pt x="66" y="164"/>
                  <a:pt x="66" y="164"/>
                  <a:pt x="66" y="164"/>
                </a:cubicBezTo>
                <a:cubicBezTo>
                  <a:pt x="55" y="162"/>
                  <a:pt x="42" y="155"/>
                  <a:pt x="31" y="144"/>
                </a:cubicBezTo>
                <a:cubicBezTo>
                  <a:pt x="30" y="144"/>
                  <a:pt x="29" y="143"/>
                  <a:pt x="29" y="143"/>
                </a:cubicBezTo>
                <a:cubicBezTo>
                  <a:pt x="32" y="140"/>
                  <a:pt x="31" y="143"/>
                  <a:pt x="34" y="142"/>
                </a:cubicBezTo>
                <a:cubicBezTo>
                  <a:pt x="35" y="142"/>
                  <a:pt x="35" y="142"/>
                  <a:pt x="36" y="143"/>
                </a:cubicBezTo>
                <a:cubicBezTo>
                  <a:pt x="36" y="143"/>
                  <a:pt x="38" y="144"/>
                  <a:pt x="38" y="143"/>
                </a:cubicBezTo>
                <a:cubicBezTo>
                  <a:pt x="38" y="142"/>
                  <a:pt x="39" y="142"/>
                  <a:pt x="39" y="142"/>
                </a:cubicBezTo>
                <a:cubicBezTo>
                  <a:pt x="43" y="144"/>
                  <a:pt x="43" y="140"/>
                  <a:pt x="46" y="141"/>
                </a:cubicBezTo>
                <a:cubicBezTo>
                  <a:pt x="48" y="141"/>
                  <a:pt x="50" y="141"/>
                  <a:pt x="48" y="140"/>
                </a:cubicBezTo>
                <a:cubicBezTo>
                  <a:pt x="46" y="139"/>
                  <a:pt x="45" y="138"/>
                  <a:pt x="44" y="138"/>
                </a:cubicBezTo>
                <a:cubicBezTo>
                  <a:pt x="42" y="138"/>
                  <a:pt x="41" y="139"/>
                  <a:pt x="40" y="136"/>
                </a:cubicBezTo>
                <a:cubicBezTo>
                  <a:pt x="40" y="135"/>
                  <a:pt x="40" y="132"/>
                  <a:pt x="40" y="131"/>
                </a:cubicBezTo>
                <a:cubicBezTo>
                  <a:pt x="40" y="128"/>
                  <a:pt x="41" y="129"/>
                  <a:pt x="43" y="129"/>
                </a:cubicBezTo>
                <a:cubicBezTo>
                  <a:pt x="46" y="129"/>
                  <a:pt x="46" y="129"/>
                  <a:pt x="49" y="128"/>
                </a:cubicBezTo>
                <a:cubicBezTo>
                  <a:pt x="49" y="128"/>
                  <a:pt x="49" y="128"/>
                  <a:pt x="50" y="128"/>
                </a:cubicBezTo>
                <a:cubicBezTo>
                  <a:pt x="50" y="130"/>
                  <a:pt x="50" y="139"/>
                  <a:pt x="49" y="141"/>
                </a:cubicBezTo>
                <a:close/>
                <a:moveTo>
                  <a:pt x="46" y="127"/>
                </a:moveTo>
                <a:cubicBezTo>
                  <a:pt x="43" y="127"/>
                  <a:pt x="44" y="124"/>
                  <a:pt x="44" y="124"/>
                </a:cubicBezTo>
                <a:cubicBezTo>
                  <a:pt x="43" y="123"/>
                  <a:pt x="42" y="125"/>
                  <a:pt x="41" y="124"/>
                </a:cubicBezTo>
                <a:cubicBezTo>
                  <a:pt x="39" y="124"/>
                  <a:pt x="40" y="123"/>
                  <a:pt x="40" y="122"/>
                </a:cubicBezTo>
                <a:cubicBezTo>
                  <a:pt x="39" y="120"/>
                  <a:pt x="39" y="120"/>
                  <a:pt x="41" y="121"/>
                </a:cubicBezTo>
                <a:cubicBezTo>
                  <a:pt x="42" y="121"/>
                  <a:pt x="43" y="120"/>
                  <a:pt x="44" y="119"/>
                </a:cubicBezTo>
                <a:cubicBezTo>
                  <a:pt x="45" y="118"/>
                  <a:pt x="47" y="119"/>
                  <a:pt x="48" y="121"/>
                </a:cubicBezTo>
                <a:cubicBezTo>
                  <a:pt x="49" y="123"/>
                  <a:pt x="48" y="123"/>
                  <a:pt x="47" y="123"/>
                </a:cubicBezTo>
                <a:cubicBezTo>
                  <a:pt x="47" y="123"/>
                  <a:pt x="47" y="124"/>
                  <a:pt x="48" y="124"/>
                </a:cubicBezTo>
                <a:cubicBezTo>
                  <a:pt x="48" y="124"/>
                  <a:pt x="49" y="124"/>
                  <a:pt x="50" y="125"/>
                </a:cubicBezTo>
                <a:cubicBezTo>
                  <a:pt x="50" y="126"/>
                  <a:pt x="49" y="126"/>
                  <a:pt x="49" y="126"/>
                </a:cubicBezTo>
                <a:cubicBezTo>
                  <a:pt x="48" y="127"/>
                  <a:pt x="47" y="127"/>
                  <a:pt x="46" y="127"/>
                </a:cubicBezTo>
                <a:close/>
                <a:moveTo>
                  <a:pt x="118" y="143"/>
                </a:moveTo>
                <a:cubicBezTo>
                  <a:pt x="117" y="143"/>
                  <a:pt x="117" y="143"/>
                  <a:pt x="117" y="143"/>
                </a:cubicBezTo>
                <a:cubicBezTo>
                  <a:pt x="113" y="109"/>
                  <a:pt x="113" y="109"/>
                  <a:pt x="113" y="109"/>
                </a:cubicBezTo>
                <a:cubicBezTo>
                  <a:pt x="101" y="138"/>
                  <a:pt x="101" y="138"/>
                  <a:pt x="101" y="138"/>
                </a:cubicBezTo>
                <a:cubicBezTo>
                  <a:pt x="100" y="138"/>
                  <a:pt x="100" y="138"/>
                  <a:pt x="100" y="138"/>
                </a:cubicBezTo>
                <a:cubicBezTo>
                  <a:pt x="111" y="105"/>
                  <a:pt x="111" y="105"/>
                  <a:pt x="111" y="105"/>
                </a:cubicBezTo>
                <a:cubicBezTo>
                  <a:pt x="108" y="105"/>
                  <a:pt x="108" y="105"/>
                  <a:pt x="108" y="105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98" y="96"/>
                  <a:pt x="98" y="96"/>
                  <a:pt x="98" y="96"/>
                </a:cubicBezTo>
                <a:cubicBezTo>
                  <a:pt x="98" y="89"/>
                  <a:pt x="98" y="89"/>
                  <a:pt x="98" y="89"/>
                </a:cubicBezTo>
                <a:cubicBezTo>
                  <a:pt x="92" y="89"/>
                  <a:pt x="92" y="89"/>
                  <a:pt x="92" y="89"/>
                </a:cubicBezTo>
                <a:cubicBezTo>
                  <a:pt x="92" y="85"/>
                  <a:pt x="92" y="85"/>
                  <a:pt x="92" y="85"/>
                </a:cubicBezTo>
                <a:cubicBezTo>
                  <a:pt x="138" y="85"/>
                  <a:pt x="138" y="85"/>
                  <a:pt x="138" y="85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32" y="89"/>
                  <a:pt x="132" y="89"/>
                  <a:pt x="132" y="89"/>
                </a:cubicBezTo>
                <a:cubicBezTo>
                  <a:pt x="132" y="96"/>
                  <a:pt x="132" y="96"/>
                  <a:pt x="132" y="96"/>
                </a:cubicBezTo>
                <a:cubicBezTo>
                  <a:pt x="130" y="98"/>
                  <a:pt x="130" y="98"/>
                  <a:pt x="130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19" y="105"/>
                  <a:pt x="119" y="105"/>
                  <a:pt x="119" y="10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25" y="134"/>
                  <a:pt x="125" y="134"/>
                  <a:pt x="125" y="134"/>
                </a:cubicBezTo>
                <a:cubicBezTo>
                  <a:pt x="117" y="109"/>
                  <a:pt x="117" y="109"/>
                  <a:pt x="117" y="109"/>
                </a:cubicBezTo>
                <a:cubicBezTo>
                  <a:pt x="118" y="143"/>
                  <a:pt x="118" y="143"/>
                  <a:pt x="118" y="143"/>
                </a:cubicBezTo>
                <a:close/>
                <a:moveTo>
                  <a:pt x="86" y="164"/>
                </a:moveTo>
                <a:cubicBezTo>
                  <a:pt x="86" y="76"/>
                  <a:pt x="86" y="76"/>
                  <a:pt x="86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97"/>
                  <a:pt x="147" y="97"/>
                  <a:pt x="147" y="97"/>
                </a:cubicBezTo>
                <a:cubicBezTo>
                  <a:pt x="147" y="102"/>
                  <a:pt x="147" y="104"/>
                  <a:pt x="146" y="109"/>
                </a:cubicBezTo>
                <a:cubicBezTo>
                  <a:pt x="139" y="135"/>
                  <a:pt x="112" y="158"/>
                  <a:pt x="86" y="164"/>
                </a:cubicBezTo>
                <a:close/>
                <a:moveTo>
                  <a:pt x="11" y="53"/>
                </a:moveTo>
                <a:cubicBezTo>
                  <a:pt x="10" y="52"/>
                  <a:pt x="9" y="50"/>
                  <a:pt x="9" y="49"/>
                </a:cubicBezTo>
                <a:cubicBezTo>
                  <a:pt x="9" y="48"/>
                  <a:pt x="9" y="47"/>
                  <a:pt x="9" y="47"/>
                </a:cubicBezTo>
                <a:cubicBezTo>
                  <a:pt x="17" y="43"/>
                  <a:pt x="31" y="34"/>
                  <a:pt x="39" y="30"/>
                </a:cubicBezTo>
                <a:cubicBezTo>
                  <a:pt x="39" y="30"/>
                  <a:pt x="40" y="29"/>
                  <a:pt x="40" y="28"/>
                </a:cubicBezTo>
                <a:cubicBezTo>
                  <a:pt x="42" y="27"/>
                  <a:pt x="52" y="21"/>
                  <a:pt x="52" y="20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52" y="7"/>
                  <a:pt x="52" y="7"/>
                  <a:pt x="52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8" y="15"/>
                  <a:pt x="58" y="15"/>
                  <a:pt x="58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66" y="21"/>
                  <a:pt x="66" y="21"/>
                  <a:pt x="66" y="21"/>
                </a:cubicBezTo>
                <a:cubicBezTo>
                  <a:pt x="65" y="21"/>
                  <a:pt x="64" y="22"/>
                  <a:pt x="64" y="23"/>
                </a:cubicBezTo>
                <a:cubicBezTo>
                  <a:pt x="66" y="27"/>
                  <a:pt x="69" y="33"/>
                  <a:pt x="70" y="38"/>
                </a:cubicBezTo>
                <a:cubicBezTo>
                  <a:pt x="70" y="40"/>
                  <a:pt x="69" y="48"/>
                  <a:pt x="66" y="50"/>
                </a:cubicBezTo>
                <a:cubicBezTo>
                  <a:pt x="66" y="50"/>
                  <a:pt x="65" y="50"/>
                  <a:pt x="65" y="49"/>
                </a:cubicBezTo>
                <a:cubicBezTo>
                  <a:pt x="65" y="42"/>
                  <a:pt x="63" y="35"/>
                  <a:pt x="57" y="27"/>
                </a:cubicBezTo>
                <a:cubicBezTo>
                  <a:pt x="56" y="27"/>
                  <a:pt x="35" y="39"/>
                  <a:pt x="34" y="40"/>
                </a:cubicBezTo>
                <a:cubicBezTo>
                  <a:pt x="27" y="44"/>
                  <a:pt x="20" y="47"/>
                  <a:pt x="15" y="51"/>
                </a:cubicBezTo>
                <a:cubicBezTo>
                  <a:pt x="13" y="52"/>
                  <a:pt x="12" y="52"/>
                  <a:pt x="11" y="53"/>
                </a:cubicBezTo>
                <a:close/>
                <a:moveTo>
                  <a:pt x="114" y="61"/>
                </a:moveTo>
                <a:cubicBezTo>
                  <a:pt x="114" y="61"/>
                  <a:pt x="115" y="61"/>
                  <a:pt x="115" y="61"/>
                </a:cubicBezTo>
                <a:cubicBezTo>
                  <a:pt x="115" y="62"/>
                  <a:pt x="116" y="62"/>
                  <a:pt x="116" y="62"/>
                </a:cubicBezTo>
                <a:cubicBezTo>
                  <a:pt x="116" y="63"/>
                  <a:pt x="116" y="63"/>
                  <a:pt x="116" y="63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5" y="64"/>
                  <a:pt x="115" y="64"/>
                  <a:pt x="115" y="64"/>
                </a:cubicBezTo>
                <a:cubicBezTo>
                  <a:pt x="115" y="63"/>
                  <a:pt x="114" y="62"/>
                  <a:pt x="114" y="61"/>
                </a:cubicBezTo>
                <a:close/>
                <a:moveTo>
                  <a:pt x="117" y="67"/>
                </a:moveTo>
                <a:cubicBezTo>
                  <a:pt x="118" y="67"/>
                  <a:pt x="118" y="67"/>
                  <a:pt x="119" y="67"/>
                </a:cubicBezTo>
                <a:cubicBezTo>
                  <a:pt x="119" y="67"/>
                  <a:pt x="119" y="67"/>
                  <a:pt x="120" y="66"/>
                </a:cubicBezTo>
                <a:cubicBezTo>
                  <a:pt x="120" y="66"/>
                  <a:pt x="120" y="67"/>
                  <a:pt x="120" y="67"/>
                </a:cubicBezTo>
                <a:cubicBezTo>
                  <a:pt x="120" y="67"/>
                  <a:pt x="121" y="67"/>
                  <a:pt x="120" y="67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120" y="68"/>
                  <a:pt x="120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8" y="68"/>
                  <a:pt x="117" y="68"/>
                  <a:pt x="117" y="67"/>
                </a:cubicBezTo>
                <a:close/>
                <a:moveTo>
                  <a:pt x="120" y="69"/>
                </a:move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69"/>
                  <a:pt x="121" y="69"/>
                </a:cubicBezTo>
                <a:cubicBezTo>
                  <a:pt x="121" y="69"/>
                  <a:pt x="121" y="69"/>
                  <a:pt x="121" y="69"/>
                </a:cubicBez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70"/>
                  <a:pt x="120" y="70"/>
                </a:cubicBezTo>
                <a:cubicBezTo>
                  <a:pt x="120" y="71"/>
                  <a:pt x="120" y="72"/>
                  <a:pt x="120" y="73"/>
                </a:cubicBezTo>
                <a:cubicBezTo>
                  <a:pt x="120" y="73"/>
                  <a:pt x="120" y="74"/>
                  <a:pt x="120" y="75"/>
                </a:cubicBezTo>
                <a:cubicBezTo>
                  <a:pt x="120" y="75"/>
                  <a:pt x="120" y="75"/>
                  <a:pt x="120" y="75"/>
                </a:cubicBezTo>
                <a:cubicBezTo>
                  <a:pt x="120" y="75"/>
                  <a:pt x="119" y="75"/>
                  <a:pt x="119" y="75"/>
                </a:cubicBezTo>
                <a:cubicBezTo>
                  <a:pt x="119" y="75"/>
                  <a:pt x="119" y="75"/>
                  <a:pt x="118" y="74"/>
                </a:cubicBezTo>
                <a:cubicBezTo>
                  <a:pt x="117" y="74"/>
                  <a:pt x="116" y="73"/>
                  <a:pt x="116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5" y="72"/>
                  <a:pt x="116" y="73"/>
                  <a:pt x="116" y="73"/>
                </a:cubicBezTo>
                <a:cubicBezTo>
                  <a:pt x="117" y="73"/>
                  <a:pt x="117" y="73"/>
                  <a:pt x="118" y="73"/>
                </a:cubicBezTo>
                <a:cubicBezTo>
                  <a:pt x="118" y="73"/>
                  <a:pt x="119" y="73"/>
                  <a:pt x="119" y="73"/>
                </a:cubicBezTo>
                <a:cubicBezTo>
                  <a:pt x="119" y="73"/>
                  <a:pt x="119" y="72"/>
                  <a:pt x="119" y="72"/>
                </a:cubicBezTo>
                <a:cubicBezTo>
                  <a:pt x="119" y="71"/>
                  <a:pt x="119" y="70"/>
                  <a:pt x="119" y="69"/>
                </a:cubicBezTo>
                <a:cubicBezTo>
                  <a:pt x="119" y="69"/>
                  <a:pt x="119" y="69"/>
                  <a:pt x="119" y="69"/>
                </a:cubicBezTo>
                <a:cubicBezTo>
                  <a:pt x="119" y="69"/>
                  <a:pt x="119" y="70"/>
                  <a:pt x="118" y="70"/>
                </a:cubicBezTo>
                <a:cubicBezTo>
                  <a:pt x="118" y="70"/>
                  <a:pt x="117" y="71"/>
                  <a:pt x="116" y="71"/>
                </a:cubicBezTo>
                <a:cubicBezTo>
                  <a:pt x="115" y="70"/>
                  <a:pt x="115" y="70"/>
                  <a:pt x="115" y="70"/>
                </a:cubicBezTo>
                <a:cubicBezTo>
                  <a:pt x="116" y="70"/>
                  <a:pt x="116" y="70"/>
                  <a:pt x="116" y="70"/>
                </a:cubicBezTo>
                <a:cubicBezTo>
                  <a:pt x="116" y="70"/>
                  <a:pt x="117" y="69"/>
                  <a:pt x="117" y="69"/>
                </a:cubicBezTo>
                <a:cubicBezTo>
                  <a:pt x="118" y="69"/>
                  <a:pt x="118" y="69"/>
                  <a:pt x="119" y="69"/>
                </a:cubicBezTo>
                <a:cubicBezTo>
                  <a:pt x="119" y="68"/>
                  <a:pt x="120" y="68"/>
                  <a:pt x="121" y="68"/>
                </a:cubicBezTo>
                <a:cubicBezTo>
                  <a:pt x="121" y="68"/>
                  <a:pt x="121" y="68"/>
                  <a:pt x="122" y="68"/>
                </a:cubicBezTo>
                <a:cubicBezTo>
                  <a:pt x="122" y="68"/>
                  <a:pt x="122" y="68"/>
                  <a:pt x="123" y="68"/>
                </a:cubicBezTo>
                <a:cubicBezTo>
                  <a:pt x="123" y="68"/>
                  <a:pt x="123" y="68"/>
                  <a:pt x="123" y="68"/>
                </a:cubicBezTo>
                <a:cubicBezTo>
                  <a:pt x="123" y="68"/>
                  <a:pt x="123" y="69"/>
                  <a:pt x="123" y="69"/>
                </a:cubicBezTo>
                <a:cubicBezTo>
                  <a:pt x="122" y="69"/>
                  <a:pt x="121" y="69"/>
                  <a:pt x="120" y="69"/>
                </a:cubicBezTo>
                <a:close/>
                <a:moveTo>
                  <a:pt x="120" y="56"/>
                </a:moveTo>
                <a:cubicBezTo>
                  <a:pt x="121" y="56"/>
                  <a:pt x="122" y="56"/>
                  <a:pt x="122" y="57"/>
                </a:cubicBezTo>
                <a:cubicBezTo>
                  <a:pt x="122" y="57"/>
                  <a:pt x="122" y="58"/>
                  <a:pt x="121" y="58"/>
                </a:cubicBezTo>
                <a:cubicBezTo>
                  <a:pt x="121" y="58"/>
                  <a:pt x="120" y="58"/>
                  <a:pt x="120" y="59"/>
                </a:cubicBezTo>
                <a:cubicBezTo>
                  <a:pt x="120" y="59"/>
                  <a:pt x="119" y="59"/>
                  <a:pt x="119" y="59"/>
                </a:cubicBezTo>
                <a:cubicBezTo>
                  <a:pt x="119" y="59"/>
                  <a:pt x="119" y="59"/>
                  <a:pt x="119" y="59"/>
                </a:cubicBezTo>
                <a:cubicBezTo>
                  <a:pt x="120" y="59"/>
                  <a:pt x="120" y="59"/>
                  <a:pt x="120" y="59"/>
                </a:cubicBezTo>
                <a:cubicBezTo>
                  <a:pt x="122" y="58"/>
                  <a:pt x="122" y="58"/>
                  <a:pt x="124" y="58"/>
                </a:cubicBezTo>
                <a:cubicBezTo>
                  <a:pt x="124" y="58"/>
                  <a:pt x="125" y="57"/>
                  <a:pt x="125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9"/>
                  <a:pt x="125" y="59"/>
                  <a:pt x="124" y="60"/>
                </a:cubicBezTo>
                <a:cubicBezTo>
                  <a:pt x="124" y="60"/>
                  <a:pt x="123" y="61"/>
                  <a:pt x="122" y="62"/>
                </a:cubicBezTo>
                <a:cubicBezTo>
                  <a:pt x="122" y="62"/>
                  <a:pt x="122" y="62"/>
                  <a:pt x="122" y="63"/>
                </a:cubicBezTo>
                <a:cubicBezTo>
                  <a:pt x="122" y="63"/>
                  <a:pt x="122" y="63"/>
                  <a:pt x="122" y="64"/>
                </a:cubicBezTo>
                <a:cubicBezTo>
                  <a:pt x="122" y="64"/>
                  <a:pt x="122" y="64"/>
                  <a:pt x="122" y="64"/>
                </a:cubicBezTo>
                <a:cubicBezTo>
                  <a:pt x="122" y="63"/>
                  <a:pt x="124" y="63"/>
                  <a:pt x="124" y="63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26" y="64"/>
                  <a:pt x="125" y="64"/>
                  <a:pt x="124" y="65"/>
                </a:cubicBezTo>
                <a:cubicBezTo>
                  <a:pt x="124" y="65"/>
                  <a:pt x="123" y="65"/>
                  <a:pt x="122" y="65"/>
                </a:cubicBezTo>
                <a:cubicBezTo>
                  <a:pt x="122" y="65"/>
                  <a:pt x="122" y="66"/>
                  <a:pt x="121" y="66"/>
                </a:cubicBezTo>
                <a:cubicBezTo>
                  <a:pt x="120" y="66"/>
                  <a:pt x="120" y="66"/>
                  <a:pt x="119" y="66"/>
                </a:cubicBezTo>
                <a:cubicBezTo>
                  <a:pt x="119" y="66"/>
                  <a:pt x="119" y="66"/>
                  <a:pt x="119" y="66"/>
                </a:cubicBezTo>
                <a:cubicBezTo>
                  <a:pt x="119" y="66"/>
                  <a:pt x="119" y="66"/>
                  <a:pt x="120" y="66"/>
                </a:cubicBezTo>
                <a:cubicBezTo>
                  <a:pt x="121" y="65"/>
                  <a:pt x="122" y="65"/>
                  <a:pt x="123" y="64"/>
                </a:cubicBezTo>
                <a:cubicBezTo>
                  <a:pt x="123" y="64"/>
                  <a:pt x="124" y="64"/>
                  <a:pt x="124" y="64"/>
                </a:cubicBezTo>
                <a:cubicBezTo>
                  <a:pt x="124" y="64"/>
                  <a:pt x="124" y="64"/>
                  <a:pt x="124" y="64"/>
                </a:cubicBezTo>
                <a:cubicBezTo>
                  <a:pt x="124" y="64"/>
                  <a:pt x="124" y="64"/>
                  <a:pt x="123" y="64"/>
                </a:cubicBezTo>
                <a:cubicBezTo>
                  <a:pt x="123" y="64"/>
                  <a:pt x="122" y="64"/>
                  <a:pt x="122" y="64"/>
                </a:cubicBezTo>
                <a:cubicBezTo>
                  <a:pt x="121" y="64"/>
                  <a:pt x="121" y="64"/>
                  <a:pt x="121" y="64"/>
                </a:cubicBezTo>
                <a:cubicBezTo>
                  <a:pt x="121" y="65"/>
                  <a:pt x="121" y="65"/>
                  <a:pt x="120" y="65"/>
                </a:cubicBezTo>
                <a:cubicBezTo>
                  <a:pt x="120" y="65"/>
                  <a:pt x="120" y="65"/>
                  <a:pt x="119" y="65"/>
                </a:cubicBezTo>
                <a:cubicBezTo>
                  <a:pt x="119" y="65"/>
                  <a:pt x="119" y="65"/>
                  <a:pt x="119" y="65"/>
                </a:cubicBezTo>
                <a:cubicBezTo>
                  <a:pt x="118" y="65"/>
                  <a:pt x="117" y="66"/>
                  <a:pt x="116" y="66"/>
                </a:cubicBezTo>
                <a:cubicBezTo>
                  <a:pt x="115" y="67"/>
                  <a:pt x="115" y="69"/>
                  <a:pt x="113" y="69"/>
                </a:cubicBezTo>
                <a:cubicBezTo>
                  <a:pt x="113" y="69"/>
                  <a:pt x="113" y="69"/>
                  <a:pt x="113" y="69"/>
                </a:cubicBezTo>
                <a:cubicBezTo>
                  <a:pt x="113" y="69"/>
                  <a:pt x="113" y="68"/>
                  <a:pt x="113" y="68"/>
                </a:cubicBezTo>
                <a:cubicBezTo>
                  <a:pt x="114" y="67"/>
                  <a:pt x="114" y="67"/>
                  <a:pt x="115" y="66"/>
                </a:cubicBezTo>
                <a:cubicBezTo>
                  <a:pt x="115" y="66"/>
                  <a:pt x="115" y="65"/>
                  <a:pt x="115" y="65"/>
                </a:cubicBezTo>
                <a:cubicBezTo>
                  <a:pt x="115" y="66"/>
                  <a:pt x="115" y="66"/>
                  <a:pt x="115" y="66"/>
                </a:cubicBezTo>
                <a:cubicBezTo>
                  <a:pt x="114" y="67"/>
                  <a:pt x="114" y="67"/>
                  <a:pt x="114" y="68"/>
                </a:cubicBezTo>
                <a:cubicBezTo>
                  <a:pt x="114" y="68"/>
                  <a:pt x="114" y="68"/>
                  <a:pt x="114" y="68"/>
                </a:cubicBezTo>
                <a:cubicBezTo>
                  <a:pt x="114" y="68"/>
                  <a:pt x="114" y="68"/>
                  <a:pt x="115" y="67"/>
                </a:cubicBezTo>
                <a:cubicBezTo>
                  <a:pt x="115" y="67"/>
                  <a:pt x="115" y="67"/>
                  <a:pt x="116" y="66"/>
                </a:cubicBezTo>
                <a:cubicBezTo>
                  <a:pt x="116" y="66"/>
                  <a:pt x="117" y="65"/>
                  <a:pt x="117" y="65"/>
                </a:cubicBezTo>
                <a:cubicBezTo>
                  <a:pt x="118" y="65"/>
                  <a:pt x="118" y="65"/>
                  <a:pt x="119" y="65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9" y="63"/>
                  <a:pt x="118" y="63"/>
                  <a:pt x="118" y="63"/>
                </a:cubicBezTo>
                <a:cubicBezTo>
                  <a:pt x="118" y="63"/>
                  <a:pt x="118" y="63"/>
                  <a:pt x="118" y="63"/>
                </a:cubicBezTo>
                <a:cubicBezTo>
                  <a:pt x="118" y="63"/>
                  <a:pt x="117" y="64"/>
                  <a:pt x="116" y="6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7" y="64"/>
                  <a:pt x="117" y="63"/>
                  <a:pt x="117" y="62"/>
                </a:cubicBezTo>
                <a:cubicBezTo>
                  <a:pt x="117" y="62"/>
                  <a:pt x="117" y="62"/>
                  <a:pt x="117" y="62"/>
                </a:cubicBezTo>
                <a:cubicBezTo>
                  <a:pt x="117" y="62"/>
                  <a:pt x="116" y="63"/>
                  <a:pt x="116" y="62"/>
                </a:cubicBezTo>
                <a:cubicBezTo>
                  <a:pt x="117" y="62"/>
                  <a:pt x="116" y="61"/>
                  <a:pt x="116" y="61"/>
                </a:cubicBezTo>
                <a:cubicBezTo>
                  <a:pt x="116" y="61"/>
                  <a:pt x="116" y="60"/>
                  <a:pt x="116" y="60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7" y="60"/>
                  <a:pt x="117" y="60"/>
                </a:cubicBezTo>
                <a:cubicBezTo>
                  <a:pt x="117" y="61"/>
                  <a:pt x="117" y="61"/>
                  <a:pt x="118" y="62"/>
                </a:cubicBezTo>
                <a:cubicBezTo>
                  <a:pt x="118" y="62"/>
                  <a:pt x="118" y="62"/>
                  <a:pt x="118" y="62"/>
                </a:cubicBezTo>
                <a:cubicBezTo>
                  <a:pt x="118" y="61"/>
                  <a:pt x="118" y="61"/>
                  <a:pt x="119" y="60"/>
                </a:cubicBezTo>
                <a:cubicBezTo>
                  <a:pt x="118" y="60"/>
                  <a:pt x="118" y="60"/>
                  <a:pt x="118" y="59"/>
                </a:cubicBezTo>
                <a:cubicBezTo>
                  <a:pt x="118" y="59"/>
                  <a:pt x="118" y="59"/>
                  <a:pt x="119" y="59"/>
                </a:cubicBezTo>
                <a:cubicBezTo>
                  <a:pt x="119" y="58"/>
                  <a:pt x="120" y="57"/>
                  <a:pt x="121" y="56"/>
                </a:cubicBezTo>
                <a:cubicBezTo>
                  <a:pt x="120" y="56"/>
                  <a:pt x="120" y="56"/>
                  <a:pt x="120" y="56"/>
                </a:cubicBezTo>
                <a:close/>
                <a:moveTo>
                  <a:pt x="124" y="58"/>
                </a:moveTo>
                <a:cubicBezTo>
                  <a:pt x="124" y="59"/>
                  <a:pt x="124" y="59"/>
                  <a:pt x="124" y="59"/>
                </a:cubicBezTo>
                <a:cubicBezTo>
                  <a:pt x="123" y="60"/>
                  <a:pt x="123" y="60"/>
                  <a:pt x="122" y="61"/>
                </a:cubicBezTo>
                <a:cubicBezTo>
                  <a:pt x="122" y="61"/>
                  <a:pt x="122" y="61"/>
                  <a:pt x="122" y="62"/>
                </a:cubicBezTo>
                <a:cubicBezTo>
                  <a:pt x="122" y="62"/>
                  <a:pt x="122" y="62"/>
                  <a:pt x="122" y="62"/>
                </a:cubicBezTo>
                <a:cubicBezTo>
                  <a:pt x="122" y="62"/>
                  <a:pt x="122" y="62"/>
                  <a:pt x="122" y="62"/>
                </a:cubicBezTo>
                <a:cubicBezTo>
                  <a:pt x="122" y="60"/>
                  <a:pt x="121" y="60"/>
                  <a:pt x="121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59"/>
                  <a:pt x="122" y="59"/>
                  <a:pt x="122" y="59"/>
                </a:cubicBezTo>
                <a:cubicBezTo>
                  <a:pt x="123" y="59"/>
                  <a:pt x="123" y="58"/>
                  <a:pt x="124" y="58"/>
                </a:cubicBezTo>
                <a:close/>
                <a:moveTo>
                  <a:pt x="122" y="62"/>
                </a:moveTo>
                <a:cubicBezTo>
                  <a:pt x="122" y="62"/>
                  <a:pt x="122" y="62"/>
                  <a:pt x="122" y="62"/>
                </a:cubicBezTo>
                <a:cubicBezTo>
                  <a:pt x="121" y="63"/>
                  <a:pt x="120" y="63"/>
                  <a:pt x="120" y="64"/>
                </a:cubicBezTo>
                <a:cubicBezTo>
                  <a:pt x="120" y="64"/>
                  <a:pt x="120" y="63"/>
                  <a:pt x="120" y="63"/>
                </a:cubicBezTo>
                <a:cubicBezTo>
                  <a:pt x="120" y="63"/>
                  <a:pt x="120" y="63"/>
                  <a:pt x="120" y="63"/>
                </a:cubicBezTo>
                <a:cubicBezTo>
                  <a:pt x="120" y="63"/>
                  <a:pt x="120" y="63"/>
                  <a:pt x="120" y="63"/>
                </a:cubicBezTo>
                <a:cubicBezTo>
                  <a:pt x="120" y="62"/>
                  <a:pt x="122" y="62"/>
                  <a:pt x="122" y="62"/>
                </a:cubicBezTo>
                <a:close/>
                <a:moveTo>
                  <a:pt x="119" y="62"/>
                </a:move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20" y="61"/>
                  <a:pt x="120" y="61"/>
                </a:cubicBezTo>
                <a:cubicBezTo>
                  <a:pt x="120" y="61"/>
                  <a:pt x="120" y="61"/>
                  <a:pt x="120" y="61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60"/>
                  <a:pt x="121" y="60"/>
                  <a:pt x="121" y="60"/>
                </a:cubicBezTo>
                <a:cubicBezTo>
                  <a:pt x="121" y="60"/>
                  <a:pt x="121" y="61"/>
                  <a:pt x="121" y="61"/>
                </a:cubicBezTo>
                <a:cubicBezTo>
                  <a:pt x="121" y="62"/>
                  <a:pt x="120" y="62"/>
                  <a:pt x="120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lose/>
                <a:moveTo>
                  <a:pt x="108" y="46"/>
                </a:moveTo>
                <a:cubicBezTo>
                  <a:pt x="105" y="46"/>
                  <a:pt x="105" y="46"/>
                  <a:pt x="105" y="46"/>
                </a:cubicBezTo>
                <a:cubicBezTo>
                  <a:pt x="105" y="46"/>
                  <a:pt x="105" y="46"/>
                  <a:pt x="105" y="46"/>
                </a:cubicBezTo>
                <a:cubicBezTo>
                  <a:pt x="105" y="46"/>
                  <a:pt x="105" y="46"/>
                  <a:pt x="105" y="45"/>
                </a:cubicBezTo>
                <a:cubicBezTo>
                  <a:pt x="105" y="41"/>
                  <a:pt x="105" y="41"/>
                  <a:pt x="105" y="41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9"/>
                  <a:pt x="104" y="39"/>
                  <a:pt x="104" y="39"/>
                </a:cubicBezTo>
                <a:cubicBezTo>
                  <a:pt x="105" y="39"/>
                  <a:pt x="105" y="39"/>
                  <a:pt x="106" y="39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107" y="39"/>
                  <a:pt x="107" y="39"/>
                  <a:pt x="107" y="39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45"/>
                  <a:pt x="107" y="46"/>
                  <a:pt x="108" y="46"/>
                </a:cubicBezTo>
                <a:cubicBezTo>
                  <a:pt x="108" y="46"/>
                  <a:pt x="108" y="46"/>
                  <a:pt x="108" y="46"/>
                </a:cubicBezTo>
                <a:cubicBezTo>
                  <a:pt x="108" y="46"/>
                  <a:pt x="108" y="46"/>
                  <a:pt x="108" y="46"/>
                </a:cubicBezTo>
                <a:close/>
                <a:moveTo>
                  <a:pt x="115" y="44"/>
                </a:moveTo>
                <a:cubicBezTo>
                  <a:pt x="115" y="45"/>
                  <a:pt x="115" y="45"/>
                  <a:pt x="114" y="46"/>
                </a:cubicBezTo>
                <a:cubicBezTo>
                  <a:pt x="114" y="46"/>
                  <a:pt x="113" y="46"/>
                  <a:pt x="112" y="46"/>
                </a:cubicBezTo>
                <a:cubicBezTo>
                  <a:pt x="112" y="46"/>
                  <a:pt x="111" y="46"/>
                  <a:pt x="111" y="46"/>
                </a:cubicBezTo>
                <a:cubicBezTo>
                  <a:pt x="110" y="46"/>
                  <a:pt x="110" y="45"/>
                  <a:pt x="110" y="45"/>
                </a:cubicBezTo>
                <a:cubicBezTo>
                  <a:pt x="110" y="44"/>
                  <a:pt x="110" y="43"/>
                  <a:pt x="111" y="43"/>
                </a:cubicBezTo>
                <a:cubicBezTo>
                  <a:pt x="110" y="42"/>
                  <a:pt x="110" y="41"/>
                  <a:pt x="110" y="41"/>
                </a:cubicBezTo>
                <a:cubicBezTo>
                  <a:pt x="110" y="40"/>
                  <a:pt x="110" y="40"/>
                  <a:pt x="111" y="39"/>
                </a:cubicBezTo>
                <a:cubicBezTo>
                  <a:pt x="111" y="39"/>
                  <a:pt x="112" y="39"/>
                  <a:pt x="112" y="39"/>
                </a:cubicBezTo>
                <a:cubicBezTo>
                  <a:pt x="113" y="39"/>
                  <a:pt x="114" y="39"/>
                  <a:pt x="114" y="39"/>
                </a:cubicBezTo>
                <a:cubicBezTo>
                  <a:pt x="115" y="39"/>
                  <a:pt x="115" y="40"/>
                  <a:pt x="115" y="40"/>
                </a:cubicBezTo>
                <a:cubicBezTo>
                  <a:pt x="115" y="41"/>
                  <a:pt x="114" y="42"/>
                  <a:pt x="114" y="42"/>
                </a:cubicBezTo>
                <a:cubicBezTo>
                  <a:pt x="115" y="43"/>
                  <a:pt x="115" y="44"/>
                  <a:pt x="115" y="44"/>
                </a:cubicBezTo>
                <a:close/>
                <a:moveTo>
                  <a:pt x="113" y="40"/>
                </a:moveTo>
                <a:cubicBezTo>
                  <a:pt x="113" y="41"/>
                  <a:pt x="113" y="41"/>
                  <a:pt x="113" y="42"/>
                </a:cubicBezTo>
                <a:cubicBezTo>
                  <a:pt x="113" y="41"/>
                  <a:pt x="112" y="41"/>
                  <a:pt x="112" y="41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40"/>
                  <a:pt x="112" y="39"/>
                  <a:pt x="112" y="39"/>
                </a:cubicBezTo>
                <a:cubicBezTo>
                  <a:pt x="112" y="39"/>
                  <a:pt x="112" y="39"/>
                  <a:pt x="112" y="39"/>
                </a:cubicBezTo>
                <a:cubicBezTo>
                  <a:pt x="113" y="39"/>
                  <a:pt x="113" y="39"/>
                  <a:pt x="113" y="40"/>
                </a:cubicBezTo>
                <a:close/>
                <a:moveTo>
                  <a:pt x="113" y="45"/>
                </a:moveTo>
                <a:cubicBezTo>
                  <a:pt x="113" y="45"/>
                  <a:pt x="113" y="46"/>
                  <a:pt x="113" y="46"/>
                </a:cubicBezTo>
                <a:cubicBezTo>
                  <a:pt x="113" y="46"/>
                  <a:pt x="113" y="46"/>
                  <a:pt x="112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1" y="44"/>
                  <a:pt x="112" y="43"/>
                  <a:pt x="112" y="43"/>
                </a:cubicBezTo>
                <a:cubicBezTo>
                  <a:pt x="112" y="43"/>
                  <a:pt x="113" y="44"/>
                  <a:pt x="113" y="44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3" y="45"/>
                  <a:pt x="113" y="45"/>
                  <a:pt x="113" y="45"/>
                </a:cubicBezTo>
                <a:close/>
                <a:moveTo>
                  <a:pt x="122" y="42"/>
                </a:moveTo>
                <a:cubicBezTo>
                  <a:pt x="122" y="44"/>
                  <a:pt x="122" y="45"/>
                  <a:pt x="121" y="45"/>
                </a:cubicBezTo>
                <a:cubicBezTo>
                  <a:pt x="121" y="46"/>
                  <a:pt x="120" y="46"/>
                  <a:pt x="119" y="46"/>
                </a:cubicBezTo>
                <a:cubicBezTo>
                  <a:pt x="118" y="46"/>
                  <a:pt x="118" y="46"/>
                  <a:pt x="117" y="46"/>
                </a:cubicBezTo>
                <a:cubicBezTo>
                  <a:pt x="117" y="46"/>
                  <a:pt x="117" y="45"/>
                  <a:pt x="117" y="45"/>
                </a:cubicBezTo>
                <a:cubicBezTo>
                  <a:pt x="117" y="45"/>
                  <a:pt x="117" y="44"/>
                  <a:pt x="117" y="44"/>
                </a:cubicBezTo>
                <a:cubicBezTo>
                  <a:pt x="117" y="44"/>
                  <a:pt x="118" y="44"/>
                  <a:pt x="118" y="44"/>
                </a:cubicBezTo>
                <a:cubicBezTo>
                  <a:pt x="118" y="44"/>
                  <a:pt x="118" y="44"/>
                  <a:pt x="119" y="44"/>
                </a:cubicBezTo>
                <a:cubicBezTo>
                  <a:pt x="119" y="44"/>
                  <a:pt x="119" y="45"/>
                  <a:pt x="119" y="45"/>
                </a:cubicBezTo>
                <a:cubicBezTo>
                  <a:pt x="119" y="45"/>
                  <a:pt x="119" y="45"/>
                  <a:pt x="119" y="45"/>
                </a:cubicBezTo>
                <a:cubicBezTo>
                  <a:pt x="119" y="46"/>
                  <a:pt x="118" y="46"/>
                  <a:pt x="118" y="46"/>
                </a:cubicBezTo>
                <a:cubicBezTo>
                  <a:pt x="118" y="46"/>
                  <a:pt x="118" y="46"/>
                  <a:pt x="119" y="46"/>
                </a:cubicBezTo>
                <a:cubicBezTo>
                  <a:pt x="119" y="46"/>
                  <a:pt x="119" y="46"/>
                  <a:pt x="119" y="46"/>
                </a:cubicBezTo>
                <a:cubicBezTo>
                  <a:pt x="120" y="46"/>
                  <a:pt x="120" y="44"/>
                  <a:pt x="120" y="43"/>
                </a:cubicBezTo>
                <a:cubicBezTo>
                  <a:pt x="120" y="43"/>
                  <a:pt x="119" y="43"/>
                  <a:pt x="119" y="43"/>
                </a:cubicBezTo>
                <a:cubicBezTo>
                  <a:pt x="118" y="43"/>
                  <a:pt x="118" y="43"/>
                  <a:pt x="117" y="43"/>
                </a:cubicBezTo>
                <a:cubicBezTo>
                  <a:pt x="117" y="42"/>
                  <a:pt x="117" y="42"/>
                  <a:pt x="117" y="41"/>
                </a:cubicBezTo>
                <a:cubicBezTo>
                  <a:pt x="117" y="40"/>
                  <a:pt x="117" y="40"/>
                  <a:pt x="117" y="39"/>
                </a:cubicBezTo>
                <a:cubicBezTo>
                  <a:pt x="118" y="39"/>
                  <a:pt x="119" y="39"/>
                  <a:pt x="119" y="39"/>
                </a:cubicBezTo>
                <a:cubicBezTo>
                  <a:pt x="120" y="39"/>
                  <a:pt x="121" y="39"/>
                  <a:pt x="121" y="40"/>
                </a:cubicBezTo>
                <a:cubicBezTo>
                  <a:pt x="122" y="40"/>
                  <a:pt x="122" y="41"/>
                  <a:pt x="122" y="42"/>
                </a:cubicBezTo>
                <a:close/>
                <a:moveTo>
                  <a:pt x="120" y="43"/>
                </a:moveTo>
                <a:cubicBezTo>
                  <a:pt x="120" y="43"/>
                  <a:pt x="120" y="43"/>
                  <a:pt x="119" y="43"/>
                </a:cubicBezTo>
                <a:cubicBezTo>
                  <a:pt x="119" y="43"/>
                  <a:pt x="119" y="43"/>
                  <a:pt x="119" y="41"/>
                </a:cubicBezTo>
                <a:cubicBezTo>
                  <a:pt x="119" y="41"/>
                  <a:pt x="119" y="40"/>
                  <a:pt x="119" y="40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20" y="39"/>
                  <a:pt x="120" y="40"/>
                  <a:pt x="120" y="41"/>
                </a:cubicBezTo>
                <a:cubicBezTo>
                  <a:pt x="120" y="42"/>
                  <a:pt x="120" y="42"/>
                  <a:pt x="120" y="43"/>
                </a:cubicBezTo>
                <a:close/>
                <a:moveTo>
                  <a:pt x="129" y="44"/>
                </a:moveTo>
                <a:cubicBezTo>
                  <a:pt x="129" y="45"/>
                  <a:pt x="128" y="45"/>
                  <a:pt x="128" y="46"/>
                </a:cubicBezTo>
                <a:cubicBezTo>
                  <a:pt x="128" y="46"/>
                  <a:pt x="127" y="46"/>
                  <a:pt x="126" y="46"/>
                </a:cubicBezTo>
                <a:cubicBezTo>
                  <a:pt x="125" y="46"/>
                  <a:pt x="125" y="46"/>
                  <a:pt x="124" y="45"/>
                </a:cubicBezTo>
                <a:cubicBezTo>
                  <a:pt x="124" y="45"/>
                  <a:pt x="124" y="44"/>
                  <a:pt x="124" y="43"/>
                </a:cubicBezTo>
                <a:cubicBezTo>
                  <a:pt x="124" y="41"/>
                  <a:pt x="124" y="41"/>
                  <a:pt x="124" y="40"/>
                </a:cubicBezTo>
                <a:cubicBezTo>
                  <a:pt x="125" y="39"/>
                  <a:pt x="126" y="39"/>
                  <a:pt x="127" y="39"/>
                </a:cubicBezTo>
                <a:cubicBezTo>
                  <a:pt x="127" y="39"/>
                  <a:pt x="128" y="39"/>
                  <a:pt x="128" y="39"/>
                </a:cubicBezTo>
                <a:cubicBezTo>
                  <a:pt x="128" y="39"/>
                  <a:pt x="129" y="40"/>
                  <a:pt x="129" y="40"/>
                </a:cubicBezTo>
                <a:cubicBezTo>
                  <a:pt x="129" y="40"/>
                  <a:pt x="128" y="41"/>
                  <a:pt x="128" y="41"/>
                </a:cubicBezTo>
                <a:cubicBezTo>
                  <a:pt x="128" y="41"/>
                  <a:pt x="128" y="41"/>
                  <a:pt x="128" y="41"/>
                </a:cubicBezTo>
                <a:cubicBezTo>
                  <a:pt x="127" y="41"/>
                  <a:pt x="127" y="41"/>
                  <a:pt x="127" y="41"/>
                </a:cubicBezTo>
                <a:cubicBezTo>
                  <a:pt x="127" y="41"/>
                  <a:pt x="126" y="40"/>
                  <a:pt x="126" y="40"/>
                </a:cubicBezTo>
                <a:cubicBezTo>
                  <a:pt x="126" y="40"/>
                  <a:pt x="127" y="40"/>
                  <a:pt x="127" y="40"/>
                </a:cubicBezTo>
                <a:cubicBezTo>
                  <a:pt x="127" y="39"/>
                  <a:pt x="127" y="39"/>
                  <a:pt x="127" y="39"/>
                </a:cubicBezTo>
                <a:cubicBezTo>
                  <a:pt x="127" y="39"/>
                  <a:pt x="127" y="39"/>
                  <a:pt x="127" y="39"/>
                </a:cubicBezTo>
                <a:cubicBezTo>
                  <a:pt x="126" y="39"/>
                  <a:pt x="125" y="40"/>
                  <a:pt x="125" y="42"/>
                </a:cubicBezTo>
                <a:cubicBezTo>
                  <a:pt x="126" y="42"/>
                  <a:pt x="126" y="42"/>
                  <a:pt x="127" y="42"/>
                </a:cubicBezTo>
                <a:cubicBezTo>
                  <a:pt x="127" y="42"/>
                  <a:pt x="128" y="42"/>
                  <a:pt x="128" y="42"/>
                </a:cubicBezTo>
                <a:cubicBezTo>
                  <a:pt x="128" y="43"/>
                  <a:pt x="129" y="43"/>
                  <a:pt x="129" y="44"/>
                </a:cubicBezTo>
                <a:close/>
                <a:moveTo>
                  <a:pt x="127" y="44"/>
                </a:moveTo>
                <a:cubicBezTo>
                  <a:pt x="127" y="44"/>
                  <a:pt x="127" y="45"/>
                  <a:pt x="127" y="45"/>
                </a:cubicBezTo>
                <a:cubicBezTo>
                  <a:pt x="127" y="46"/>
                  <a:pt x="127" y="46"/>
                  <a:pt x="126" y="46"/>
                </a:cubicBezTo>
                <a:cubicBezTo>
                  <a:pt x="126" y="46"/>
                  <a:pt x="125" y="45"/>
                  <a:pt x="125" y="44"/>
                </a:cubicBezTo>
                <a:cubicBezTo>
                  <a:pt x="125" y="44"/>
                  <a:pt x="125" y="43"/>
                  <a:pt x="125" y="43"/>
                </a:cubicBezTo>
                <a:cubicBezTo>
                  <a:pt x="125" y="43"/>
                  <a:pt x="125" y="42"/>
                  <a:pt x="125" y="42"/>
                </a:cubicBezTo>
                <a:cubicBezTo>
                  <a:pt x="126" y="42"/>
                  <a:pt x="126" y="42"/>
                  <a:pt x="126" y="42"/>
                </a:cubicBezTo>
                <a:cubicBezTo>
                  <a:pt x="127" y="42"/>
                  <a:pt x="127" y="43"/>
                  <a:pt x="127" y="44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7851599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Horz">
          <a:fgClr>
            <a:schemeClr val="accent3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5" r:id="rId2"/>
    <p:sldLayoutId id="2147483834" r:id="rId3"/>
    <p:sldLayoutId id="2147483833" r:id="rId4"/>
  </p:sldLayoutIdLst>
  <p:transition>
    <p:wipe dir="d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__1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__2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Microsoft_Word_97_-_2003___4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Microsoft_Word_97_-_2003___3.doc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Microsoft_Word_97_-_2003___6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emf"/><Relationship Id="rId5" Type="http://schemas.openxmlformats.org/officeDocument/2006/relationships/oleObject" Target="../embeddings/Microsoft_Word_97_-_2003___5.doc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__7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__8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__9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1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4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oleObject" Target="../embeddings/Microsoft_Word_97_-_2003___10.doc"/><Relationship Id="rId7" Type="http://schemas.openxmlformats.org/officeDocument/2006/relationships/oleObject" Target="../embeddings/Microsoft_Word_97_-_2003___12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6.emf"/><Relationship Id="rId5" Type="http://schemas.openxmlformats.org/officeDocument/2006/relationships/oleObject" Target="../embeddings/Microsoft_Word_97_-_2003___11.doc"/><Relationship Id="rId10" Type="http://schemas.openxmlformats.org/officeDocument/2006/relationships/image" Target="../media/image3.png"/><Relationship Id="rId4" Type="http://schemas.openxmlformats.org/officeDocument/2006/relationships/image" Target="../media/image15.emf"/><Relationship Id="rId9" Type="http://schemas.openxmlformats.org/officeDocument/2006/relationships/oleObject" Target="../embeddings/oleObject5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oleObject" Target="../embeddings/Microsoft_Word_97_-_2003___13.doc"/><Relationship Id="rId7" Type="http://schemas.openxmlformats.org/officeDocument/2006/relationships/oleObject" Target="../embeddings/Microsoft_Word_97_-_2003___14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9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18.emf"/><Relationship Id="rId9" Type="http://schemas.openxmlformats.org/officeDocument/2006/relationships/oleObject" Target="../embeddings/oleObject7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__15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9.png"/><Relationship Id="rId5" Type="http://schemas.openxmlformats.org/officeDocument/2006/relationships/oleObject" Target="../embeddings/oleObject9.bin"/><Relationship Id="rId4" Type="http://schemas.openxmlformats.org/officeDocument/2006/relationships/image" Target="../media/image21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__16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2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__17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4.emf"/><Relationship Id="rId5" Type="http://schemas.openxmlformats.org/officeDocument/2006/relationships/oleObject" Target="../embeddings/Microsoft_Word_97_-_2003___18.doc"/><Relationship Id="rId4" Type="http://schemas.openxmlformats.org/officeDocument/2006/relationships/image" Target="../media/image23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__19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4.emf"/><Relationship Id="rId5" Type="http://schemas.openxmlformats.org/officeDocument/2006/relationships/oleObject" Target="../embeddings/Microsoft_Word_97_-_2003___20.doc"/><Relationship Id="rId4" Type="http://schemas.openxmlformats.org/officeDocument/2006/relationships/image" Target="../media/image25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4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Microsoft_Word_97_-_2003___22.doc"/><Relationship Id="rId5" Type="http://schemas.openxmlformats.org/officeDocument/2006/relationships/image" Target="../media/image25.emf"/><Relationship Id="rId4" Type="http://schemas.openxmlformats.org/officeDocument/2006/relationships/oleObject" Target="../embeddings/Microsoft_Word_97_-_2003___21.doc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__23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26.jpeg"/><Relationship Id="rId4" Type="http://schemas.openxmlformats.org/officeDocument/2006/relationships/image" Target="../media/image27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__24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8.e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__25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30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oleObject" Target="../embeddings/Microsoft_Word_97_-_2003___26.doc"/><Relationship Id="rId7" Type="http://schemas.openxmlformats.org/officeDocument/2006/relationships/oleObject" Target="../embeddings/Microsoft_Word_97_-_2003___27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1.emf"/><Relationship Id="rId9" Type="http://schemas.openxmlformats.org/officeDocument/2006/relationships/image" Target="../media/image2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__28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34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__29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35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__30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37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36.e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39.emf"/><Relationship Id="rId4" Type="http://schemas.openxmlformats.org/officeDocument/2006/relationships/oleObject" Target="../embeddings/Microsoft_Word_97_-_2003___31.doc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9.png"/><Relationship Id="rId4" Type="http://schemas.openxmlformats.org/officeDocument/2006/relationships/oleObject" Target="../embeddings/oleObject12.bin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__32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41.em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42.wmf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hyperlink" Target="http://127.0.0.1:47873/help/0-7648/ms.help?method=page&amp;id=50973667-6638-491E-9C41-BFF73ACAE19F&amp;product=VS&amp;productVersion=100&amp;topicVersion=100&amp;locale=ZH-CN&amp;topicLocale=ZH-CN" TargetMode="External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44.emf"/><Relationship Id="rId5" Type="http://schemas.openxmlformats.org/officeDocument/2006/relationships/oleObject" Target="../embeddings/Microsoft_Word_97_-_2003___33.doc"/><Relationship Id="rId4" Type="http://schemas.openxmlformats.org/officeDocument/2006/relationships/image" Target="../media/image43.wmf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45.wmf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3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6" name="Rectangle 4"/>
          <p:cNvSpPr>
            <a:spLocks noChangeArrowheads="1"/>
          </p:cNvSpPr>
          <p:nvPr/>
        </p:nvSpPr>
        <p:spPr bwMode="auto">
          <a:xfrm>
            <a:off x="2438400" y="911225"/>
            <a:ext cx="4203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dist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z="3600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黑体" pitchFamily="2" charset="-122"/>
              </a:rPr>
              <a:t>计算机组成原理</a:t>
            </a:r>
            <a:endParaRPr lang="en-US" altLang="zh-CN" sz="2400" b="0" dirty="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2895600" y="2441575"/>
            <a:ext cx="339883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dist" defTabSz="762000" eaLnBrk="0" hangingPunct="0">
              <a:lnSpc>
                <a:spcPct val="125000"/>
              </a:lnSpc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西 南 交 通 大 学</a:t>
            </a:r>
          </a:p>
          <a:p>
            <a:pPr algn="dist" defTabSz="762000" eaLnBrk="0" hangingPunct="0">
              <a:lnSpc>
                <a:spcPct val="125000"/>
              </a:lnSpc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计算机与人工智能学院</a:t>
            </a: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2943225" y="4603750"/>
            <a:ext cx="339883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defTabSz="762000" eaLnBrk="0" hangingPunct="0">
              <a:lnSpc>
                <a:spcPct val="125000"/>
              </a:lnSpc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20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23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年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月</a:t>
            </a: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693738" y="874713"/>
            <a:ext cx="7848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32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第2章  数据的机器层表示</a:t>
            </a:r>
            <a:r>
              <a:rPr lang="zh-CN" altLang="en-US" sz="3600">
                <a:solidFill>
                  <a:srgbClr val="990099"/>
                </a:solidFill>
                <a:latin typeface="黑体" pitchFamily="2" charset="-122"/>
                <a:ea typeface="黑体" pitchFamily="2" charset="-122"/>
              </a:rPr>
              <a:t>  </a:t>
            </a:r>
          </a:p>
        </p:txBody>
      </p:sp>
      <p:grpSp>
        <p:nvGrpSpPr>
          <p:cNvPr id="5124" name="Group 13"/>
          <p:cNvGrpSpPr>
            <a:grpSpLocks/>
          </p:cNvGrpSpPr>
          <p:nvPr/>
        </p:nvGrpSpPr>
        <p:grpSpPr bwMode="auto">
          <a:xfrm>
            <a:off x="457200" y="838200"/>
            <a:ext cx="7781925" cy="1052513"/>
            <a:chOff x="288" y="528"/>
            <a:chExt cx="4902" cy="663"/>
          </a:xfrm>
        </p:grpSpPr>
        <p:sp>
          <p:nvSpPr>
            <p:cNvPr id="5129" name="Rectangle 14"/>
            <p:cNvSpPr>
              <a:spLocks noChangeArrowheads="1"/>
            </p:cNvSpPr>
            <p:nvPr/>
          </p:nvSpPr>
          <p:spPr bwMode="auto">
            <a:xfrm>
              <a:off x="457" y="596"/>
              <a:ext cx="256" cy="29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0" name="Rectangle 15"/>
            <p:cNvSpPr>
              <a:spLocks noChangeArrowheads="1"/>
            </p:cNvSpPr>
            <p:nvPr/>
          </p:nvSpPr>
          <p:spPr bwMode="auto">
            <a:xfrm>
              <a:off x="681" y="596"/>
              <a:ext cx="191" cy="299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1" name="Rectangle 16"/>
            <p:cNvSpPr>
              <a:spLocks noChangeArrowheads="1"/>
            </p:cNvSpPr>
            <p:nvPr/>
          </p:nvSpPr>
          <p:spPr bwMode="auto">
            <a:xfrm>
              <a:off x="530" y="862"/>
              <a:ext cx="246" cy="2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2" name="Rectangle 17"/>
            <p:cNvSpPr>
              <a:spLocks noChangeArrowheads="1"/>
            </p:cNvSpPr>
            <p:nvPr/>
          </p:nvSpPr>
          <p:spPr bwMode="auto">
            <a:xfrm>
              <a:off x="746" y="862"/>
              <a:ext cx="215" cy="29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3" name="Rectangle 18"/>
            <p:cNvSpPr>
              <a:spLocks noChangeArrowheads="1"/>
            </p:cNvSpPr>
            <p:nvPr/>
          </p:nvSpPr>
          <p:spPr bwMode="auto">
            <a:xfrm>
              <a:off x="288" y="816"/>
              <a:ext cx="327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4" name="Rectangle 19"/>
            <p:cNvSpPr>
              <a:spLocks noChangeArrowheads="1"/>
            </p:cNvSpPr>
            <p:nvPr/>
          </p:nvSpPr>
          <p:spPr bwMode="auto">
            <a:xfrm>
              <a:off x="659" y="528"/>
              <a:ext cx="18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5" name="Rectangle 20"/>
            <p:cNvSpPr>
              <a:spLocks noChangeArrowheads="1"/>
            </p:cNvSpPr>
            <p:nvPr/>
          </p:nvSpPr>
          <p:spPr bwMode="auto">
            <a:xfrm flipV="1">
              <a:off x="384" y="1056"/>
              <a:ext cx="4806" cy="2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B8B8E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5125" name="Text Box 24"/>
          <p:cNvSpPr txBox="1">
            <a:spLocks noChangeArrowheads="1"/>
          </p:cNvSpPr>
          <p:nvPr/>
        </p:nvSpPr>
        <p:spPr bwMode="auto">
          <a:xfrm>
            <a:off x="1609725" y="1992313"/>
            <a:ext cx="6103938" cy="3578225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100000">
                <a:srgbClr val="F5E3F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l"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§2.0  数制及进制转换</a:t>
            </a:r>
          </a:p>
          <a:p>
            <a:pPr algn="l"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§2.1  数的定点表示</a:t>
            </a:r>
          </a:p>
          <a:p>
            <a:pPr algn="l"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§2.2  数的浮点表示 </a:t>
            </a:r>
          </a:p>
          <a:p>
            <a:pPr algn="l"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§2.3  非数值数据的表示 </a:t>
            </a:r>
          </a:p>
          <a:p>
            <a:pPr algn="l"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§2.4  十进制数和数串的表示 </a:t>
            </a:r>
          </a:p>
          <a:p>
            <a:pPr algn="l"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§2.5  现代微机系统数据表示举例 </a:t>
            </a:r>
          </a:p>
          <a:p>
            <a:pPr algn="l" eaLnBrk="1" hangingPunct="1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§2.6  数据校验码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9"/>
          <p:cNvSpPr>
            <a:spLocks noChangeArrowheads="1"/>
          </p:cNvSpPr>
          <p:nvPr/>
        </p:nvSpPr>
        <p:spPr bwMode="auto">
          <a:xfrm>
            <a:off x="668338" y="681038"/>
            <a:ext cx="7848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32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第2章  数据的机器层表示</a:t>
            </a:r>
            <a:r>
              <a:rPr lang="zh-CN" altLang="en-US" sz="3200">
                <a:solidFill>
                  <a:srgbClr val="990099"/>
                </a:solidFill>
                <a:latin typeface="黑体" pitchFamily="2" charset="-122"/>
                <a:ea typeface="黑体" pitchFamily="2" charset="-122"/>
              </a:rPr>
              <a:t>  </a:t>
            </a:r>
          </a:p>
        </p:txBody>
      </p:sp>
      <p:sp>
        <p:nvSpPr>
          <p:cNvPr id="6147" name="Rectangle 20"/>
          <p:cNvSpPr>
            <a:spLocks noChangeArrowheads="1"/>
          </p:cNvSpPr>
          <p:nvPr/>
        </p:nvSpPr>
        <p:spPr bwMode="auto">
          <a:xfrm>
            <a:off x="774700" y="1701800"/>
            <a:ext cx="7929563" cy="293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数据：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1）数值型 （如：无符号数和带符号数）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     2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）非数值型 （如：符号、文字、校验码等）</a:t>
            </a:r>
          </a:p>
          <a:p>
            <a:pPr algn="l" eaLnBrk="0" hangingPunct="0">
              <a:lnSpc>
                <a:spcPct val="70000"/>
              </a:lnSpc>
              <a:spcBef>
                <a:spcPct val="0"/>
              </a:spcBef>
              <a:buClrTx/>
              <a:buFontTx/>
              <a:buNone/>
            </a:pP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数据表示：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数据在计算机中使用的二进制编码表示形式。</a:t>
            </a: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（机器数） </a:t>
            </a: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graphicFrame>
        <p:nvGraphicFramePr>
          <p:cNvPr id="4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754151"/>
              </p:ext>
            </p:extLst>
          </p:nvPr>
        </p:nvGraphicFramePr>
        <p:xfrm>
          <a:off x="2436813" y="4367213"/>
          <a:ext cx="5351462" cy="365482"/>
        </p:xfrm>
        <a:graphic>
          <a:graphicData uri="http://schemas.openxmlformats.org/drawingml/2006/table">
            <a:tbl>
              <a:tblPr/>
              <a:tblGrid>
                <a:gridCol w="595312"/>
                <a:gridCol w="593725"/>
                <a:gridCol w="593725"/>
                <a:gridCol w="595313"/>
                <a:gridCol w="757237"/>
                <a:gridCol w="433388"/>
                <a:gridCol w="593725"/>
                <a:gridCol w="593725"/>
                <a:gridCol w="595312"/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0</a:t>
                      </a:r>
                    </a:p>
                  </a:txBody>
                  <a:tcPr marT="45581" marB="4558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</a:t>
                      </a:r>
                    </a:p>
                  </a:txBody>
                  <a:tcPr marT="45581" marB="455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0</a:t>
                      </a:r>
                    </a:p>
                  </a:txBody>
                  <a:tcPr marT="45581" marB="455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0</a:t>
                      </a:r>
                    </a:p>
                  </a:txBody>
                  <a:tcPr marT="45581" marB="455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宋体" pitchFamily="2" charset="-122"/>
                          <a:ea typeface="楷体_GB2312" pitchFamily="49" charset="-122"/>
                        </a:rPr>
                        <a:t>……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581" marB="455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</a:t>
                      </a:r>
                    </a:p>
                  </a:txBody>
                  <a:tcPr marT="45581" marB="455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0</a:t>
                      </a:r>
                    </a:p>
                  </a:txBody>
                  <a:tcPr marT="45581" marB="455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</a:t>
                      </a:r>
                    </a:p>
                  </a:txBody>
                  <a:tcPr marT="45581" marB="455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0</a:t>
                      </a:r>
                    </a:p>
                  </a:txBody>
                  <a:tcPr marT="45581" marB="455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663575" y="1484313"/>
            <a:ext cx="7897813" cy="4352925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50000">
                <a:srgbClr val="F5E3F3"/>
              </a:gs>
              <a:gs pos="100000">
                <a:srgbClr val="ADD6FF"/>
              </a:gs>
            </a:gsLst>
            <a:lin ang="2700000" scaled="1"/>
          </a:gradFill>
          <a:ln w="19050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本章重点：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1．进制之间的相互转换是最基本的，应当熟练掌握；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2．定点数的原码、补码、变形补码和反码表示，补码特别注意：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① 最小的补码很特殊，没有对应的原码和反码，可单独记；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② “变补”和“求补码” 概念的不同；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③ 补码乘以2(算术左移)和乘以1/2(算术右移)的结果；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3．浮点数的规格化概念，真值</a:t>
            </a: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</a:t>
            </a: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浮点数表示形式；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4．奇偶校验码的校验原理及校验位形成方法；</a:t>
            </a:r>
            <a:endParaRPr kumimoji="0" lang="zh-CN" altLang="en-US" sz="2000">
              <a:solidFill>
                <a:srgbClr val="08080C"/>
              </a:solidFill>
              <a:latin typeface="黑体" pitchFamily="2" charset="-122"/>
              <a:ea typeface="黑体" pitchFamily="2" charset="-122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5．学会看原文资料，并熟悉其专业名词和术语。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668338" y="731838"/>
            <a:ext cx="7848600" cy="5715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n-US" sz="32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第2章  数据的机器层表示</a:t>
            </a:r>
            <a:r>
              <a:rPr lang="zh-CN" altLang="en-US" sz="3200">
                <a:solidFill>
                  <a:srgbClr val="990099"/>
                </a:solidFill>
                <a:latin typeface="黑体" pitchFamily="2" charset="-122"/>
                <a:ea typeface="黑体" pitchFamily="2" charset="-122"/>
              </a:rPr>
              <a:t> 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ChangeArrowheads="1"/>
          </p:cNvSpPr>
          <p:nvPr/>
        </p:nvSpPr>
        <p:spPr bwMode="auto">
          <a:xfrm>
            <a:off x="342900" y="342900"/>
            <a:ext cx="8674100" cy="358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§2.0 数制及进制转换</a:t>
            </a:r>
          </a:p>
          <a:p>
            <a:pPr algn="l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2.0.1 数制</a:t>
            </a:r>
          </a:p>
          <a:p>
            <a:pPr algn="just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  1. 二进制</a:t>
            </a:r>
          </a:p>
          <a:p>
            <a:pPr algn="just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      只有0和1两个数字符号，“逢二进一，借一当二”。</a:t>
            </a:r>
            <a:endParaRPr lang="zh-CN" altLang="en-US" sz="2400" dirty="0">
              <a:solidFill>
                <a:srgbClr val="800000"/>
              </a:solidFill>
              <a:latin typeface="黑体" pitchFamily="2" charset="-122"/>
              <a:ea typeface="黑体" pitchFamily="2" charset="-122"/>
              <a:cs typeface="Times New Roman" pitchFamily="18" charset="0"/>
            </a:endParaRPr>
          </a:p>
          <a:p>
            <a:pPr algn="just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      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</a:t>
            </a: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1 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1  0  </a:t>
            </a: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1 . 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0  </a:t>
            </a: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1  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= 1</a:t>
            </a: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  <a:sym typeface="Symbol" pitchFamily="18" charset="2"/>
              </a:rPr>
              <a:t>×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2</a:t>
            </a:r>
            <a:r>
              <a:rPr lang="zh-CN" altLang="en-US" sz="20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3 </a:t>
            </a: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+ 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1</a:t>
            </a: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  <a:sym typeface="Symbol" pitchFamily="18" charset="2"/>
              </a:rPr>
              <a:t>×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2</a:t>
            </a:r>
            <a:r>
              <a:rPr lang="zh-CN" altLang="en-US" sz="20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2 </a:t>
            </a: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+ 0 + 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1</a:t>
            </a: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  <a:sym typeface="Symbol" pitchFamily="18" charset="2"/>
              </a:rPr>
              <a:t>×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2</a:t>
            </a:r>
            <a:r>
              <a:rPr lang="zh-CN" altLang="en-US" sz="20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0 </a:t>
            </a: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+ 0+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1</a:t>
            </a: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  <a:sym typeface="Symbol" pitchFamily="18" charset="2"/>
              </a:rPr>
              <a:t>×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2</a:t>
            </a:r>
            <a:r>
              <a:rPr lang="zh-CN" altLang="en-US" sz="2000" baseline="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-2</a:t>
            </a:r>
            <a:endParaRPr lang="zh-CN" altLang="en-US" sz="2000" dirty="0">
              <a:solidFill>
                <a:srgbClr val="800000"/>
              </a:solidFill>
              <a:latin typeface="黑体" pitchFamily="2" charset="-122"/>
              <a:ea typeface="黑体" pitchFamily="2" charset="-122"/>
              <a:cs typeface="Times New Roman" pitchFamily="18" charset="0"/>
            </a:endParaRPr>
          </a:p>
          <a:p>
            <a:pPr algn="l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        </a:t>
            </a:r>
            <a:r>
              <a:rPr lang="zh-CN" altLang="en-US" sz="2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2</a:t>
            </a:r>
            <a:r>
              <a:rPr lang="zh-CN" altLang="en-US" sz="2000" baseline="30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3  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2</a:t>
            </a:r>
            <a:r>
              <a:rPr lang="zh-CN" altLang="en-US" sz="2000" baseline="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2  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2</a:t>
            </a:r>
            <a:r>
              <a:rPr lang="zh-CN" altLang="en-US" sz="2000" baseline="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1  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2</a:t>
            </a:r>
            <a:r>
              <a:rPr lang="zh-CN" altLang="en-US" sz="2000" baseline="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0    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2</a:t>
            </a:r>
            <a:r>
              <a:rPr lang="zh-CN" altLang="en-US" sz="2000" baseline="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-1  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2</a:t>
            </a:r>
            <a:r>
              <a:rPr lang="zh-CN" altLang="en-US" sz="2000" baseline="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-2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</a:t>
            </a:r>
            <a:r>
              <a:rPr lang="zh-CN" altLang="en-US" sz="20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</a:t>
            </a:r>
            <a:endParaRPr lang="zh-CN" altLang="en-US" sz="11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195" name="Rectangle 7"/>
          <p:cNvSpPr>
            <a:spLocks noChangeArrowheads="1"/>
          </p:cNvSpPr>
          <p:nvPr/>
        </p:nvSpPr>
        <p:spPr bwMode="auto">
          <a:xfrm>
            <a:off x="952500" y="3856038"/>
            <a:ext cx="81915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 八进制与十六进制（用于阅读和书写）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八进制：数码有八个：0，1，2，3，4，5，6，7 . 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			      逢八进一，借一当八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十六进制：数码有十六个：0,1，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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,9，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A,B,C,D,E,F</a:t>
            </a:r>
            <a:r>
              <a:rPr lang="en-US" altLang="zh-CN" sz="2400" dirty="0"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  <a:endParaRPr lang="en-US" altLang="zh-CN" sz="2400" dirty="0">
              <a:solidFill>
                <a:srgbClr val="000080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5"/>
          <p:cNvSpPr>
            <a:spLocks noChangeArrowheads="1"/>
          </p:cNvSpPr>
          <p:nvPr/>
        </p:nvSpPr>
        <p:spPr bwMode="auto">
          <a:xfrm>
            <a:off x="342900" y="342900"/>
            <a:ext cx="86741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§2.0 数制及进制转换</a:t>
            </a:r>
          </a:p>
          <a:p>
            <a:pPr algn="l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2.0.1 数制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19" name="Rectangle 16"/>
          <p:cNvSpPr>
            <a:spLocks noChangeArrowheads="1"/>
          </p:cNvSpPr>
          <p:nvPr/>
        </p:nvSpPr>
        <p:spPr bwMode="auto">
          <a:xfrm>
            <a:off x="889000" y="1519238"/>
            <a:ext cx="7785100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3．几个概念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solidFill>
                  <a:srgbClr val="008080"/>
                </a:solidFill>
                <a:latin typeface="黑体" pitchFamily="2" charset="-122"/>
                <a:ea typeface="黑体" pitchFamily="2" charset="-122"/>
              </a:rPr>
              <a:t>     </a:t>
            </a:r>
            <a:r>
              <a:rPr lang="zh-CN" altLang="en-US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权值/位权：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某个固定位置上的计数单位。例：</a:t>
            </a:r>
            <a:r>
              <a:rPr lang="zh-CN" altLang="en-US" sz="220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  </a:t>
            </a:r>
            <a:endParaRPr lang="zh-CN" altLang="en-US" sz="10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1  1  0  1 . 0  1   = 1*2</a:t>
            </a:r>
            <a:r>
              <a:rPr lang="zh-CN" altLang="en-US" sz="2200" baseline="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+1*2</a:t>
            </a:r>
            <a:r>
              <a:rPr lang="zh-CN" altLang="en-US" sz="2200" baseline="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+0+1*2</a:t>
            </a:r>
            <a:r>
              <a:rPr lang="zh-CN" altLang="en-US" sz="2200" baseline="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+0+1*2</a:t>
            </a:r>
            <a:r>
              <a:rPr lang="zh-CN" altLang="en-US" sz="2200" baseline="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-2</a:t>
            </a:r>
            <a:endParaRPr lang="zh-CN" altLang="en-US" sz="1000" dirty="0">
              <a:latin typeface="黑体" pitchFamily="2" charset="-122"/>
              <a:ea typeface="黑体" pitchFamily="2" charset="-122"/>
              <a:cs typeface="Courier New" pitchFamily="49" charset="0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     </a:t>
            </a:r>
            <a:r>
              <a:rPr lang="zh-CN" altLang="en-US" sz="22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2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200" baseline="300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3  </a:t>
            </a:r>
            <a:r>
              <a:rPr lang="zh-CN" altLang="en-US" sz="22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200" baseline="300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2  </a:t>
            </a:r>
            <a:r>
              <a:rPr lang="zh-CN" altLang="en-US" sz="22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200" baseline="300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1  </a:t>
            </a:r>
            <a:r>
              <a:rPr lang="zh-CN" altLang="en-US" sz="22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200" baseline="300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0  </a:t>
            </a:r>
            <a:r>
              <a:rPr lang="zh-CN" altLang="en-US" sz="2200" baseline="300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2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200" baseline="300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-1 </a:t>
            </a:r>
            <a:r>
              <a:rPr lang="zh-CN" altLang="en-US" sz="22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200" baseline="300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-2   </a:t>
            </a:r>
            <a:r>
              <a:rPr lang="zh-CN" altLang="en-US" sz="22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权值</a:t>
            </a:r>
            <a:r>
              <a:rPr lang="zh-CN" altLang="en-US" sz="11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220" name="Rectangle 17"/>
          <p:cNvSpPr>
            <a:spLocks noChangeArrowheads="1"/>
          </p:cNvSpPr>
          <p:nvPr/>
        </p:nvSpPr>
        <p:spPr bwMode="auto">
          <a:xfrm>
            <a:off x="1333500" y="3835400"/>
            <a:ext cx="7747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基数：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指某个进制的值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R。</a:t>
            </a:r>
            <a:endParaRPr lang="en-US" altLang="zh-CN" sz="2400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例如：二进制数的基数为2，十进制数的基数为10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.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2"/>
          <p:cNvSpPr>
            <a:spLocks noChangeArrowheads="1"/>
          </p:cNvSpPr>
          <p:nvPr/>
        </p:nvSpPr>
        <p:spPr bwMode="auto">
          <a:xfrm>
            <a:off x="876300" y="603250"/>
            <a:ext cx="7073900" cy="393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3175"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4．进制数的表示方式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indent="3175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1) 用下标加以标注。例如： (1010)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,(1010)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10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indent="3175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2) 用后缀字母表示不同的进制。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indent="3175" algn="just" ea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B —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二进制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indent="3175" algn="just" ea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Q —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八进制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indent="3175" algn="just" ea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H —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十六进制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indent="3175" algn="just" ea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D —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十进制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indent="3175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例如：375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Q,  A17H,  101B</a:t>
            </a:r>
            <a:endParaRPr lang="en-US" altLang="zh-CN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7"/>
          <p:cNvGrpSpPr>
            <a:grpSpLocks noRot="1"/>
          </p:cNvGrpSpPr>
          <p:nvPr/>
        </p:nvGrpSpPr>
        <p:grpSpPr bwMode="auto">
          <a:xfrm>
            <a:off x="1444625" y="1149350"/>
            <a:ext cx="6556375" cy="4953000"/>
            <a:chOff x="2130" y="963"/>
            <a:chExt cx="2976" cy="2941"/>
          </a:xfrm>
        </p:grpSpPr>
        <p:sp>
          <p:nvSpPr>
            <p:cNvPr id="11268" name="Rectangle 8"/>
            <p:cNvSpPr>
              <a:spLocks noChangeArrowheads="1"/>
            </p:cNvSpPr>
            <p:nvPr/>
          </p:nvSpPr>
          <p:spPr bwMode="auto">
            <a:xfrm>
              <a:off x="4225" y="3731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F</a:t>
              </a:r>
            </a:p>
          </p:txBody>
        </p:sp>
        <p:sp>
          <p:nvSpPr>
            <p:cNvPr id="11269" name="Rectangle 9"/>
            <p:cNvSpPr>
              <a:spLocks noChangeArrowheads="1"/>
            </p:cNvSpPr>
            <p:nvPr/>
          </p:nvSpPr>
          <p:spPr bwMode="auto">
            <a:xfrm>
              <a:off x="3456" y="3731"/>
              <a:ext cx="769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17</a:t>
              </a:r>
            </a:p>
          </p:txBody>
        </p:sp>
        <p:sp>
          <p:nvSpPr>
            <p:cNvPr id="11270" name="Rectangle 10"/>
            <p:cNvSpPr>
              <a:spLocks noChangeArrowheads="1"/>
            </p:cNvSpPr>
            <p:nvPr/>
          </p:nvSpPr>
          <p:spPr bwMode="auto">
            <a:xfrm>
              <a:off x="2575" y="3731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1111</a:t>
              </a:r>
            </a:p>
          </p:txBody>
        </p:sp>
        <p:sp>
          <p:nvSpPr>
            <p:cNvPr id="11271" name="Rectangle 11"/>
            <p:cNvSpPr>
              <a:spLocks noChangeArrowheads="1"/>
            </p:cNvSpPr>
            <p:nvPr/>
          </p:nvSpPr>
          <p:spPr bwMode="auto">
            <a:xfrm>
              <a:off x="2130" y="3731"/>
              <a:ext cx="445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15</a:t>
              </a:r>
            </a:p>
          </p:txBody>
        </p:sp>
        <p:sp>
          <p:nvSpPr>
            <p:cNvPr id="11272" name="Rectangle 12"/>
            <p:cNvSpPr>
              <a:spLocks noChangeArrowheads="1"/>
            </p:cNvSpPr>
            <p:nvPr/>
          </p:nvSpPr>
          <p:spPr bwMode="auto">
            <a:xfrm>
              <a:off x="4225" y="3558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E</a:t>
              </a:r>
            </a:p>
          </p:txBody>
        </p:sp>
        <p:sp>
          <p:nvSpPr>
            <p:cNvPr id="11273" name="Rectangle 13"/>
            <p:cNvSpPr>
              <a:spLocks noChangeArrowheads="1"/>
            </p:cNvSpPr>
            <p:nvPr/>
          </p:nvSpPr>
          <p:spPr bwMode="auto">
            <a:xfrm>
              <a:off x="3456" y="3558"/>
              <a:ext cx="769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16</a:t>
              </a:r>
            </a:p>
          </p:txBody>
        </p:sp>
        <p:sp>
          <p:nvSpPr>
            <p:cNvPr id="11274" name="Rectangle 14"/>
            <p:cNvSpPr>
              <a:spLocks noChangeArrowheads="1"/>
            </p:cNvSpPr>
            <p:nvPr/>
          </p:nvSpPr>
          <p:spPr bwMode="auto">
            <a:xfrm>
              <a:off x="2575" y="3558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1110</a:t>
              </a:r>
            </a:p>
          </p:txBody>
        </p:sp>
        <p:sp>
          <p:nvSpPr>
            <p:cNvPr id="11275" name="Rectangle 15"/>
            <p:cNvSpPr>
              <a:spLocks noChangeArrowheads="1"/>
            </p:cNvSpPr>
            <p:nvPr/>
          </p:nvSpPr>
          <p:spPr bwMode="auto">
            <a:xfrm>
              <a:off x="2130" y="3558"/>
              <a:ext cx="445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14</a:t>
              </a:r>
            </a:p>
          </p:txBody>
        </p:sp>
        <p:sp>
          <p:nvSpPr>
            <p:cNvPr id="11276" name="Rectangle 16"/>
            <p:cNvSpPr>
              <a:spLocks noChangeArrowheads="1"/>
            </p:cNvSpPr>
            <p:nvPr/>
          </p:nvSpPr>
          <p:spPr bwMode="auto">
            <a:xfrm>
              <a:off x="4225" y="3385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D</a:t>
              </a:r>
            </a:p>
          </p:txBody>
        </p:sp>
        <p:sp>
          <p:nvSpPr>
            <p:cNvPr id="11277" name="Rectangle 17"/>
            <p:cNvSpPr>
              <a:spLocks noChangeArrowheads="1"/>
            </p:cNvSpPr>
            <p:nvPr/>
          </p:nvSpPr>
          <p:spPr bwMode="auto">
            <a:xfrm>
              <a:off x="3456" y="3385"/>
              <a:ext cx="769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15</a:t>
              </a:r>
            </a:p>
          </p:txBody>
        </p:sp>
        <p:sp>
          <p:nvSpPr>
            <p:cNvPr id="11278" name="Rectangle 18"/>
            <p:cNvSpPr>
              <a:spLocks noChangeArrowheads="1"/>
            </p:cNvSpPr>
            <p:nvPr/>
          </p:nvSpPr>
          <p:spPr bwMode="auto">
            <a:xfrm>
              <a:off x="2575" y="3385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1101</a:t>
              </a:r>
            </a:p>
          </p:txBody>
        </p:sp>
        <p:sp>
          <p:nvSpPr>
            <p:cNvPr id="11279" name="Rectangle 19"/>
            <p:cNvSpPr>
              <a:spLocks noChangeArrowheads="1"/>
            </p:cNvSpPr>
            <p:nvPr/>
          </p:nvSpPr>
          <p:spPr bwMode="auto">
            <a:xfrm>
              <a:off x="2130" y="3385"/>
              <a:ext cx="445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13</a:t>
              </a:r>
            </a:p>
          </p:txBody>
        </p:sp>
        <p:sp>
          <p:nvSpPr>
            <p:cNvPr id="11280" name="Rectangle 20"/>
            <p:cNvSpPr>
              <a:spLocks noChangeArrowheads="1"/>
            </p:cNvSpPr>
            <p:nvPr/>
          </p:nvSpPr>
          <p:spPr bwMode="auto">
            <a:xfrm>
              <a:off x="4225" y="3212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C</a:t>
              </a:r>
            </a:p>
          </p:txBody>
        </p:sp>
        <p:sp>
          <p:nvSpPr>
            <p:cNvPr id="11281" name="Rectangle 21"/>
            <p:cNvSpPr>
              <a:spLocks noChangeArrowheads="1"/>
            </p:cNvSpPr>
            <p:nvPr/>
          </p:nvSpPr>
          <p:spPr bwMode="auto">
            <a:xfrm>
              <a:off x="3456" y="3212"/>
              <a:ext cx="769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14</a:t>
              </a:r>
            </a:p>
          </p:txBody>
        </p:sp>
        <p:sp>
          <p:nvSpPr>
            <p:cNvPr id="11282" name="Rectangle 22"/>
            <p:cNvSpPr>
              <a:spLocks noChangeArrowheads="1"/>
            </p:cNvSpPr>
            <p:nvPr/>
          </p:nvSpPr>
          <p:spPr bwMode="auto">
            <a:xfrm>
              <a:off x="2575" y="3212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1100</a:t>
              </a:r>
            </a:p>
          </p:txBody>
        </p:sp>
        <p:sp>
          <p:nvSpPr>
            <p:cNvPr id="11283" name="Rectangle 23"/>
            <p:cNvSpPr>
              <a:spLocks noChangeArrowheads="1"/>
            </p:cNvSpPr>
            <p:nvPr/>
          </p:nvSpPr>
          <p:spPr bwMode="auto">
            <a:xfrm>
              <a:off x="2130" y="3212"/>
              <a:ext cx="445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12</a:t>
              </a:r>
            </a:p>
          </p:txBody>
        </p:sp>
        <p:sp>
          <p:nvSpPr>
            <p:cNvPr id="11284" name="Rectangle 24"/>
            <p:cNvSpPr>
              <a:spLocks noChangeArrowheads="1"/>
            </p:cNvSpPr>
            <p:nvPr/>
          </p:nvSpPr>
          <p:spPr bwMode="auto">
            <a:xfrm>
              <a:off x="4225" y="3039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B</a:t>
              </a:r>
            </a:p>
          </p:txBody>
        </p:sp>
        <p:sp>
          <p:nvSpPr>
            <p:cNvPr id="11285" name="Rectangle 25"/>
            <p:cNvSpPr>
              <a:spLocks noChangeArrowheads="1"/>
            </p:cNvSpPr>
            <p:nvPr/>
          </p:nvSpPr>
          <p:spPr bwMode="auto">
            <a:xfrm>
              <a:off x="3456" y="3039"/>
              <a:ext cx="769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13</a:t>
              </a:r>
            </a:p>
          </p:txBody>
        </p:sp>
        <p:sp>
          <p:nvSpPr>
            <p:cNvPr id="11286" name="Rectangle 26"/>
            <p:cNvSpPr>
              <a:spLocks noChangeArrowheads="1"/>
            </p:cNvSpPr>
            <p:nvPr/>
          </p:nvSpPr>
          <p:spPr bwMode="auto">
            <a:xfrm>
              <a:off x="2575" y="3039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1011</a:t>
              </a:r>
            </a:p>
          </p:txBody>
        </p:sp>
        <p:sp>
          <p:nvSpPr>
            <p:cNvPr id="11287" name="Rectangle 27"/>
            <p:cNvSpPr>
              <a:spLocks noChangeArrowheads="1"/>
            </p:cNvSpPr>
            <p:nvPr/>
          </p:nvSpPr>
          <p:spPr bwMode="auto">
            <a:xfrm>
              <a:off x="2130" y="3039"/>
              <a:ext cx="445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11</a:t>
              </a:r>
            </a:p>
          </p:txBody>
        </p:sp>
        <p:sp>
          <p:nvSpPr>
            <p:cNvPr id="11288" name="Rectangle 28"/>
            <p:cNvSpPr>
              <a:spLocks noChangeArrowheads="1"/>
            </p:cNvSpPr>
            <p:nvPr/>
          </p:nvSpPr>
          <p:spPr bwMode="auto">
            <a:xfrm>
              <a:off x="4225" y="2866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A</a:t>
              </a:r>
            </a:p>
          </p:txBody>
        </p:sp>
        <p:sp>
          <p:nvSpPr>
            <p:cNvPr id="11289" name="Rectangle 29"/>
            <p:cNvSpPr>
              <a:spLocks noChangeArrowheads="1"/>
            </p:cNvSpPr>
            <p:nvPr/>
          </p:nvSpPr>
          <p:spPr bwMode="auto">
            <a:xfrm>
              <a:off x="3456" y="2866"/>
              <a:ext cx="769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12</a:t>
              </a:r>
            </a:p>
          </p:txBody>
        </p:sp>
        <p:sp>
          <p:nvSpPr>
            <p:cNvPr id="11290" name="Rectangle 30"/>
            <p:cNvSpPr>
              <a:spLocks noChangeArrowheads="1"/>
            </p:cNvSpPr>
            <p:nvPr/>
          </p:nvSpPr>
          <p:spPr bwMode="auto">
            <a:xfrm>
              <a:off x="2575" y="2866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1010</a:t>
              </a:r>
            </a:p>
          </p:txBody>
        </p:sp>
        <p:sp>
          <p:nvSpPr>
            <p:cNvPr id="11291" name="Rectangle 31"/>
            <p:cNvSpPr>
              <a:spLocks noChangeArrowheads="1"/>
            </p:cNvSpPr>
            <p:nvPr/>
          </p:nvSpPr>
          <p:spPr bwMode="auto">
            <a:xfrm>
              <a:off x="2130" y="2866"/>
              <a:ext cx="445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10</a:t>
              </a:r>
            </a:p>
          </p:txBody>
        </p:sp>
        <p:sp>
          <p:nvSpPr>
            <p:cNvPr id="11292" name="Rectangle 32"/>
            <p:cNvSpPr>
              <a:spLocks noChangeArrowheads="1"/>
            </p:cNvSpPr>
            <p:nvPr/>
          </p:nvSpPr>
          <p:spPr bwMode="auto">
            <a:xfrm>
              <a:off x="4225" y="2693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9</a:t>
              </a:r>
            </a:p>
          </p:txBody>
        </p:sp>
        <p:sp>
          <p:nvSpPr>
            <p:cNvPr id="11293" name="Rectangle 33"/>
            <p:cNvSpPr>
              <a:spLocks noChangeArrowheads="1"/>
            </p:cNvSpPr>
            <p:nvPr/>
          </p:nvSpPr>
          <p:spPr bwMode="auto">
            <a:xfrm>
              <a:off x="3456" y="2693"/>
              <a:ext cx="769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11</a:t>
              </a:r>
            </a:p>
          </p:txBody>
        </p:sp>
        <p:sp>
          <p:nvSpPr>
            <p:cNvPr id="11294" name="Rectangle 34"/>
            <p:cNvSpPr>
              <a:spLocks noChangeArrowheads="1"/>
            </p:cNvSpPr>
            <p:nvPr/>
          </p:nvSpPr>
          <p:spPr bwMode="auto">
            <a:xfrm>
              <a:off x="2575" y="2693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1001</a:t>
              </a:r>
            </a:p>
          </p:txBody>
        </p:sp>
        <p:sp>
          <p:nvSpPr>
            <p:cNvPr id="11295" name="Rectangle 35"/>
            <p:cNvSpPr>
              <a:spLocks noChangeArrowheads="1"/>
            </p:cNvSpPr>
            <p:nvPr/>
          </p:nvSpPr>
          <p:spPr bwMode="auto">
            <a:xfrm>
              <a:off x="2130" y="2693"/>
              <a:ext cx="445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9</a:t>
              </a:r>
            </a:p>
          </p:txBody>
        </p:sp>
        <p:sp>
          <p:nvSpPr>
            <p:cNvPr id="11296" name="Rectangle 36"/>
            <p:cNvSpPr>
              <a:spLocks noChangeArrowheads="1"/>
            </p:cNvSpPr>
            <p:nvPr/>
          </p:nvSpPr>
          <p:spPr bwMode="auto">
            <a:xfrm>
              <a:off x="4225" y="2520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8</a:t>
              </a:r>
            </a:p>
          </p:txBody>
        </p:sp>
        <p:sp>
          <p:nvSpPr>
            <p:cNvPr id="11297" name="Rectangle 37"/>
            <p:cNvSpPr>
              <a:spLocks noChangeArrowheads="1"/>
            </p:cNvSpPr>
            <p:nvPr/>
          </p:nvSpPr>
          <p:spPr bwMode="auto">
            <a:xfrm>
              <a:off x="3456" y="2520"/>
              <a:ext cx="769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10</a:t>
              </a:r>
            </a:p>
          </p:txBody>
        </p:sp>
        <p:sp>
          <p:nvSpPr>
            <p:cNvPr id="11298" name="Rectangle 38"/>
            <p:cNvSpPr>
              <a:spLocks noChangeArrowheads="1"/>
            </p:cNvSpPr>
            <p:nvPr/>
          </p:nvSpPr>
          <p:spPr bwMode="auto">
            <a:xfrm>
              <a:off x="2575" y="2520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1000</a:t>
              </a:r>
            </a:p>
          </p:txBody>
        </p:sp>
        <p:sp>
          <p:nvSpPr>
            <p:cNvPr id="11299" name="Rectangle 39"/>
            <p:cNvSpPr>
              <a:spLocks noChangeArrowheads="1"/>
            </p:cNvSpPr>
            <p:nvPr/>
          </p:nvSpPr>
          <p:spPr bwMode="auto">
            <a:xfrm>
              <a:off x="2130" y="2520"/>
              <a:ext cx="445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8</a:t>
              </a:r>
            </a:p>
          </p:txBody>
        </p:sp>
        <p:sp>
          <p:nvSpPr>
            <p:cNvPr id="11300" name="Rectangle 40"/>
            <p:cNvSpPr>
              <a:spLocks noChangeArrowheads="1"/>
            </p:cNvSpPr>
            <p:nvPr/>
          </p:nvSpPr>
          <p:spPr bwMode="auto">
            <a:xfrm>
              <a:off x="4225" y="2347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7</a:t>
              </a:r>
            </a:p>
          </p:txBody>
        </p:sp>
        <p:sp>
          <p:nvSpPr>
            <p:cNvPr id="11301" name="Rectangle 41"/>
            <p:cNvSpPr>
              <a:spLocks noChangeArrowheads="1"/>
            </p:cNvSpPr>
            <p:nvPr/>
          </p:nvSpPr>
          <p:spPr bwMode="auto">
            <a:xfrm>
              <a:off x="3456" y="2347"/>
              <a:ext cx="769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7</a:t>
              </a:r>
            </a:p>
          </p:txBody>
        </p:sp>
        <p:sp>
          <p:nvSpPr>
            <p:cNvPr id="11302" name="Rectangle 42"/>
            <p:cNvSpPr>
              <a:spLocks noChangeArrowheads="1"/>
            </p:cNvSpPr>
            <p:nvPr/>
          </p:nvSpPr>
          <p:spPr bwMode="auto">
            <a:xfrm>
              <a:off x="2575" y="2347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0111</a:t>
              </a:r>
            </a:p>
          </p:txBody>
        </p:sp>
        <p:sp>
          <p:nvSpPr>
            <p:cNvPr id="11303" name="Rectangle 43"/>
            <p:cNvSpPr>
              <a:spLocks noChangeArrowheads="1"/>
            </p:cNvSpPr>
            <p:nvPr/>
          </p:nvSpPr>
          <p:spPr bwMode="auto">
            <a:xfrm>
              <a:off x="2130" y="2347"/>
              <a:ext cx="445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7</a:t>
              </a:r>
            </a:p>
          </p:txBody>
        </p:sp>
        <p:sp>
          <p:nvSpPr>
            <p:cNvPr id="11304" name="Rectangle 44"/>
            <p:cNvSpPr>
              <a:spLocks noChangeArrowheads="1"/>
            </p:cNvSpPr>
            <p:nvPr/>
          </p:nvSpPr>
          <p:spPr bwMode="auto">
            <a:xfrm>
              <a:off x="4225" y="2174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6</a:t>
              </a:r>
            </a:p>
          </p:txBody>
        </p:sp>
        <p:sp>
          <p:nvSpPr>
            <p:cNvPr id="11305" name="Rectangle 45"/>
            <p:cNvSpPr>
              <a:spLocks noChangeArrowheads="1"/>
            </p:cNvSpPr>
            <p:nvPr/>
          </p:nvSpPr>
          <p:spPr bwMode="auto">
            <a:xfrm>
              <a:off x="3456" y="2174"/>
              <a:ext cx="769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6</a:t>
              </a:r>
            </a:p>
          </p:txBody>
        </p:sp>
        <p:sp>
          <p:nvSpPr>
            <p:cNvPr id="11306" name="Rectangle 46"/>
            <p:cNvSpPr>
              <a:spLocks noChangeArrowheads="1"/>
            </p:cNvSpPr>
            <p:nvPr/>
          </p:nvSpPr>
          <p:spPr bwMode="auto">
            <a:xfrm>
              <a:off x="2575" y="2174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0110</a:t>
              </a:r>
            </a:p>
          </p:txBody>
        </p:sp>
        <p:sp>
          <p:nvSpPr>
            <p:cNvPr id="11307" name="Rectangle 47"/>
            <p:cNvSpPr>
              <a:spLocks noChangeArrowheads="1"/>
            </p:cNvSpPr>
            <p:nvPr/>
          </p:nvSpPr>
          <p:spPr bwMode="auto">
            <a:xfrm>
              <a:off x="2130" y="2174"/>
              <a:ext cx="445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6</a:t>
              </a:r>
            </a:p>
          </p:txBody>
        </p:sp>
        <p:sp>
          <p:nvSpPr>
            <p:cNvPr id="11308" name="Rectangle 48"/>
            <p:cNvSpPr>
              <a:spLocks noChangeArrowheads="1"/>
            </p:cNvSpPr>
            <p:nvPr/>
          </p:nvSpPr>
          <p:spPr bwMode="auto">
            <a:xfrm>
              <a:off x="4225" y="2001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5</a:t>
              </a:r>
            </a:p>
          </p:txBody>
        </p:sp>
        <p:sp>
          <p:nvSpPr>
            <p:cNvPr id="11309" name="Rectangle 49"/>
            <p:cNvSpPr>
              <a:spLocks noChangeArrowheads="1"/>
            </p:cNvSpPr>
            <p:nvPr/>
          </p:nvSpPr>
          <p:spPr bwMode="auto">
            <a:xfrm>
              <a:off x="3456" y="2001"/>
              <a:ext cx="769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5</a:t>
              </a:r>
            </a:p>
          </p:txBody>
        </p:sp>
        <p:sp>
          <p:nvSpPr>
            <p:cNvPr id="11310" name="Rectangle 50"/>
            <p:cNvSpPr>
              <a:spLocks noChangeArrowheads="1"/>
            </p:cNvSpPr>
            <p:nvPr/>
          </p:nvSpPr>
          <p:spPr bwMode="auto">
            <a:xfrm>
              <a:off x="2575" y="2001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0101</a:t>
              </a:r>
            </a:p>
          </p:txBody>
        </p:sp>
        <p:sp>
          <p:nvSpPr>
            <p:cNvPr id="11311" name="Rectangle 51"/>
            <p:cNvSpPr>
              <a:spLocks noChangeArrowheads="1"/>
            </p:cNvSpPr>
            <p:nvPr/>
          </p:nvSpPr>
          <p:spPr bwMode="auto">
            <a:xfrm>
              <a:off x="2130" y="2001"/>
              <a:ext cx="445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5</a:t>
              </a:r>
            </a:p>
          </p:txBody>
        </p:sp>
        <p:sp>
          <p:nvSpPr>
            <p:cNvPr id="11312" name="Rectangle 52"/>
            <p:cNvSpPr>
              <a:spLocks noChangeArrowheads="1"/>
            </p:cNvSpPr>
            <p:nvPr/>
          </p:nvSpPr>
          <p:spPr bwMode="auto">
            <a:xfrm>
              <a:off x="4225" y="1828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4</a:t>
              </a:r>
            </a:p>
          </p:txBody>
        </p:sp>
        <p:sp>
          <p:nvSpPr>
            <p:cNvPr id="11313" name="Rectangle 53"/>
            <p:cNvSpPr>
              <a:spLocks noChangeArrowheads="1"/>
            </p:cNvSpPr>
            <p:nvPr/>
          </p:nvSpPr>
          <p:spPr bwMode="auto">
            <a:xfrm>
              <a:off x="3456" y="1828"/>
              <a:ext cx="769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4</a:t>
              </a:r>
            </a:p>
          </p:txBody>
        </p:sp>
        <p:sp>
          <p:nvSpPr>
            <p:cNvPr id="11314" name="Rectangle 54"/>
            <p:cNvSpPr>
              <a:spLocks noChangeArrowheads="1"/>
            </p:cNvSpPr>
            <p:nvPr/>
          </p:nvSpPr>
          <p:spPr bwMode="auto">
            <a:xfrm>
              <a:off x="2575" y="1828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0100</a:t>
              </a:r>
            </a:p>
          </p:txBody>
        </p:sp>
        <p:sp>
          <p:nvSpPr>
            <p:cNvPr id="11315" name="Rectangle 55"/>
            <p:cNvSpPr>
              <a:spLocks noChangeArrowheads="1"/>
            </p:cNvSpPr>
            <p:nvPr/>
          </p:nvSpPr>
          <p:spPr bwMode="auto">
            <a:xfrm>
              <a:off x="2130" y="1828"/>
              <a:ext cx="445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4</a:t>
              </a:r>
            </a:p>
          </p:txBody>
        </p:sp>
        <p:sp>
          <p:nvSpPr>
            <p:cNvPr id="11316" name="Rectangle 56"/>
            <p:cNvSpPr>
              <a:spLocks noChangeArrowheads="1"/>
            </p:cNvSpPr>
            <p:nvPr/>
          </p:nvSpPr>
          <p:spPr bwMode="auto">
            <a:xfrm>
              <a:off x="4225" y="1655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3</a:t>
              </a:r>
            </a:p>
          </p:txBody>
        </p:sp>
        <p:sp>
          <p:nvSpPr>
            <p:cNvPr id="11317" name="Rectangle 57"/>
            <p:cNvSpPr>
              <a:spLocks noChangeArrowheads="1"/>
            </p:cNvSpPr>
            <p:nvPr/>
          </p:nvSpPr>
          <p:spPr bwMode="auto">
            <a:xfrm>
              <a:off x="3456" y="1655"/>
              <a:ext cx="769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3</a:t>
              </a:r>
            </a:p>
          </p:txBody>
        </p:sp>
        <p:sp>
          <p:nvSpPr>
            <p:cNvPr id="11318" name="Rectangle 58"/>
            <p:cNvSpPr>
              <a:spLocks noChangeArrowheads="1"/>
            </p:cNvSpPr>
            <p:nvPr/>
          </p:nvSpPr>
          <p:spPr bwMode="auto">
            <a:xfrm>
              <a:off x="2575" y="1655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0011</a:t>
              </a:r>
            </a:p>
          </p:txBody>
        </p:sp>
        <p:sp>
          <p:nvSpPr>
            <p:cNvPr id="11319" name="Rectangle 59"/>
            <p:cNvSpPr>
              <a:spLocks noChangeArrowheads="1"/>
            </p:cNvSpPr>
            <p:nvPr/>
          </p:nvSpPr>
          <p:spPr bwMode="auto">
            <a:xfrm>
              <a:off x="2130" y="1655"/>
              <a:ext cx="445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3</a:t>
              </a:r>
            </a:p>
          </p:txBody>
        </p:sp>
        <p:sp>
          <p:nvSpPr>
            <p:cNvPr id="11320" name="Rectangle 60"/>
            <p:cNvSpPr>
              <a:spLocks noChangeArrowheads="1"/>
            </p:cNvSpPr>
            <p:nvPr/>
          </p:nvSpPr>
          <p:spPr bwMode="auto">
            <a:xfrm>
              <a:off x="4225" y="1482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2</a:t>
              </a:r>
            </a:p>
          </p:txBody>
        </p:sp>
        <p:sp>
          <p:nvSpPr>
            <p:cNvPr id="11321" name="Rectangle 61"/>
            <p:cNvSpPr>
              <a:spLocks noChangeArrowheads="1"/>
            </p:cNvSpPr>
            <p:nvPr/>
          </p:nvSpPr>
          <p:spPr bwMode="auto">
            <a:xfrm>
              <a:off x="3456" y="1482"/>
              <a:ext cx="769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2</a:t>
              </a:r>
            </a:p>
          </p:txBody>
        </p:sp>
        <p:sp>
          <p:nvSpPr>
            <p:cNvPr id="11322" name="Rectangle 62"/>
            <p:cNvSpPr>
              <a:spLocks noChangeArrowheads="1"/>
            </p:cNvSpPr>
            <p:nvPr/>
          </p:nvSpPr>
          <p:spPr bwMode="auto">
            <a:xfrm>
              <a:off x="2575" y="1482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0010</a:t>
              </a:r>
            </a:p>
          </p:txBody>
        </p:sp>
        <p:sp>
          <p:nvSpPr>
            <p:cNvPr id="11323" name="Rectangle 63"/>
            <p:cNvSpPr>
              <a:spLocks noChangeArrowheads="1"/>
            </p:cNvSpPr>
            <p:nvPr/>
          </p:nvSpPr>
          <p:spPr bwMode="auto">
            <a:xfrm>
              <a:off x="2130" y="1482"/>
              <a:ext cx="445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2</a:t>
              </a:r>
            </a:p>
          </p:txBody>
        </p:sp>
        <p:sp>
          <p:nvSpPr>
            <p:cNvPr id="11324" name="Rectangle 64"/>
            <p:cNvSpPr>
              <a:spLocks noChangeArrowheads="1"/>
            </p:cNvSpPr>
            <p:nvPr/>
          </p:nvSpPr>
          <p:spPr bwMode="auto">
            <a:xfrm>
              <a:off x="4225" y="1309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</a:t>
              </a:r>
            </a:p>
          </p:txBody>
        </p:sp>
        <p:sp>
          <p:nvSpPr>
            <p:cNvPr id="11325" name="Rectangle 65"/>
            <p:cNvSpPr>
              <a:spLocks noChangeArrowheads="1"/>
            </p:cNvSpPr>
            <p:nvPr/>
          </p:nvSpPr>
          <p:spPr bwMode="auto">
            <a:xfrm>
              <a:off x="3456" y="1309"/>
              <a:ext cx="769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</a:t>
              </a:r>
            </a:p>
          </p:txBody>
        </p:sp>
        <p:sp>
          <p:nvSpPr>
            <p:cNvPr id="11326" name="Rectangle 66"/>
            <p:cNvSpPr>
              <a:spLocks noChangeArrowheads="1"/>
            </p:cNvSpPr>
            <p:nvPr/>
          </p:nvSpPr>
          <p:spPr bwMode="auto">
            <a:xfrm>
              <a:off x="2575" y="1309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0001</a:t>
              </a:r>
            </a:p>
          </p:txBody>
        </p:sp>
        <p:sp>
          <p:nvSpPr>
            <p:cNvPr id="11327" name="Rectangle 67"/>
            <p:cNvSpPr>
              <a:spLocks noChangeArrowheads="1"/>
            </p:cNvSpPr>
            <p:nvPr/>
          </p:nvSpPr>
          <p:spPr bwMode="auto">
            <a:xfrm>
              <a:off x="2130" y="1309"/>
              <a:ext cx="445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1</a:t>
              </a:r>
            </a:p>
          </p:txBody>
        </p:sp>
        <p:sp>
          <p:nvSpPr>
            <p:cNvPr id="11328" name="Rectangle 68"/>
            <p:cNvSpPr>
              <a:spLocks noChangeArrowheads="1"/>
            </p:cNvSpPr>
            <p:nvPr/>
          </p:nvSpPr>
          <p:spPr bwMode="auto">
            <a:xfrm>
              <a:off x="4225" y="1136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0</a:t>
              </a:r>
            </a:p>
          </p:txBody>
        </p:sp>
        <p:sp>
          <p:nvSpPr>
            <p:cNvPr id="11329" name="Rectangle 69"/>
            <p:cNvSpPr>
              <a:spLocks noChangeArrowheads="1"/>
            </p:cNvSpPr>
            <p:nvPr/>
          </p:nvSpPr>
          <p:spPr bwMode="auto">
            <a:xfrm>
              <a:off x="3456" y="1136"/>
              <a:ext cx="769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0</a:t>
              </a:r>
            </a:p>
          </p:txBody>
        </p:sp>
        <p:sp>
          <p:nvSpPr>
            <p:cNvPr id="11330" name="Rectangle 70"/>
            <p:cNvSpPr>
              <a:spLocks noChangeArrowheads="1"/>
            </p:cNvSpPr>
            <p:nvPr/>
          </p:nvSpPr>
          <p:spPr bwMode="auto">
            <a:xfrm>
              <a:off x="2575" y="1136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0000</a:t>
              </a:r>
            </a:p>
          </p:txBody>
        </p:sp>
        <p:sp>
          <p:nvSpPr>
            <p:cNvPr id="11331" name="Rectangle 71"/>
            <p:cNvSpPr>
              <a:spLocks noChangeArrowheads="1"/>
            </p:cNvSpPr>
            <p:nvPr/>
          </p:nvSpPr>
          <p:spPr bwMode="auto">
            <a:xfrm>
              <a:off x="2130" y="1136"/>
              <a:ext cx="445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0</a:t>
              </a:r>
            </a:p>
          </p:txBody>
        </p:sp>
        <p:sp>
          <p:nvSpPr>
            <p:cNvPr id="11332" name="Rectangle 72"/>
            <p:cNvSpPr>
              <a:spLocks noChangeArrowheads="1"/>
            </p:cNvSpPr>
            <p:nvPr/>
          </p:nvSpPr>
          <p:spPr bwMode="auto">
            <a:xfrm>
              <a:off x="4225" y="963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十六进制</a:t>
              </a:r>
            </a:p>
          </p:txBody>
        </p:sp>
        <p:sp>
          <p:nvSpPr>
            <p:cNvPr id="11333" name="Rectangle 73"/>
            <p:cNvSpPr>
              <a:spLocks noChangeArrowheads="1"/>
            </p:cNvSpPr>
            <p:nvPr/>
          </p:nvSpPr>
          <p:spPr bwMode="auto">
            <a:xfrm>
              <a:off x="3456" y="963"/>
              <a:ext cx="769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八进制</a:t>
              </a:r>
            </a:p>
          </p:txBody>
        </p:sp>
        <p:sp>
          <p:nvSpPr>
            <p:cNvPr id="11334" name="Rectangle 74"/>
            <p:cNvSpPr>
              <a:spLocks noChangeArrowheads="1"/>
            </p:cNvSpPr>
            <p:nvPr/>
          </p:nvSpPr>
          <p:spPr bwMode="auto">
            <a:xfrm>
              <a:off x="2575" y="963"/>
              <a:ext cx="881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二进制</a:t>
              </a:r>
            </a:p>
          </p:txBody>
        </p:sp>
        <p:sp>
          <p:nvSpPr>
            <p:cNvPr id="11335" name="Rectangle 75"/>
            <p:cNvSpPr>
              <a:spLocks noChangeArrowheads="1"/>
            </p:cNvSpPr>
            <p:nvPr/>
          </p:nvSpPr>
          <p:spPr bwMode="auto">
            <a:xfrm>
              <a:off x="2130" y="963"/>
              <a:ext cx="445" cy="173"/>
            </a:xfrm>
            <a:prstGeom prst="rect">
              <a:avLst/>
            </a:prstGeom>
            <a:solidFill>
              <a:srgbClr val="D5F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0000" tIns="0" rIns="9000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rPr>
                <a:t>十进制</a:t>
              </a:r>
            </a:p>
          </p:txBody>
        </p:sp>
        <p:sp>
          <p:nvSpPr>
            <p:cNvPr id="11336" name="Line 76"/>
            <p:cNvSpPr>
              <a:spLocks noChangeShapeType="1"/>
            </p:cNvSpPr>
            <p:nvPr/>
          </p:nvSpPr>
          <p:spPr bwMode="auto">
            <a:xfrm>
              <a:off x="2130" y="963"/>
              <a:ext cx="297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37" name="Line 77"/>
            <p:cNvSpPr>
              <a:spLocks noChangeShapeType="1"/>
            </p:cNvSpPr>
            <p:nvPr/>
          </p:nvSpPr>
          <p:spPr bwMode="auto">
            <a:xfrm>
              <a:off x="2130" y="3904"/>
              <a:ext cx="297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38" name="Line 78"/>
            <p:cNvSpPr>
              <a:spLocks noChangeShapeType="1"/>
            </p:cNvSpPr>
            <p:nvPr/>
          </p:nvSpPr>
          <p:spPr bwMode="auto">
            <a:xfrm>
              <a:off x="2130" y="963"/>
              <a:ext cx="0" cy="2941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39" name="Line 79"/>
            <p:cNvSpPr>
              <a:spLocks noChangeShapeType="1"/>
            </p:cNvSpPr>
            <p:nvPr/>
          </p:nvSpPr>
          <p:spPr bwMode="auto">
            <a:xfrm>
              <a:off x="5106" y="963"/>
              <a:ext cx="0" cy="2941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40" name="Line 80"/>
            <p:cNvSpPr>
              <a:spLocks noChangeShapeType="1"/>
            </p:cNvSpPr>
            <p:nvPr/>
          </p:nvSpPr>
          <p:spPr bwMode="auto">
            <a:xfrm>
              <a:off x="2130" y="1136"/>
              <a:ext cx="297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41" name="Line 81"/>
            <p:cNvSpPr>
              <a:spLocks noChangeShapeType="1"/>
            </p:cNvSpPr>
            <p:nvPr/>
          </p:nvSpPr>
          <p:spPr bwMode="auto">
            <a:xfrm>
              <a:off x="2575" y="963"/>
              <a:ext cx="0" cy="2941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42" name="Line 82"/>
            <p:cNvSpPr>
              <a:spLocks noChangeShapeType="1"/>
            </p:cNvSpPr>
            <p:nvPr/>
          </p:nvSpPr>
          <p:spPr bwMode="auto">
            <a:xfrm>
              <a:off x="3456" y="963"/>
              <a:ext cx="0" cy="2941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43" name="Line 83"/>
            <p:cNvSpPr>
              <a:spLocks noChangeShapeType="1"/>
            </p:cNvSpPr>
            <p:nvPr/>
          </p:nvSpPr>
          <p:spPr bwMode="auto">
            <a:xfrm>
              <a:off x="4225" y="963"/>
              <a:ext cx="0" cy="2941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44" name="Line 84"/>
            <p:cNvSpPr>
              <a:spLocks noChangeShapeType="1"/>
            </p:cNvSpPr>
            <p:nvPr/>
          </p:nvSpPr>
          <p:spPr bwMode="auto">
            <a:xfrm>
              <a:off x="2130" y="1309"/>
              <a:ext cx="297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45" name="Line 85"/>
            <p:cNvSpPr>
              <a:spLocks noChangeShapeType="1"/>
            </p:cNvSpPr>
            <p:nvPr/>
          </p:nvSpPr>
          <p:spPr bwMode="auto">
            <a:xfrm>
              <a:off x="2130" y="1482"/>
              <a:ext cx="297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46" name="Line 86"/>
            <p:cNvSpPr>
              <a:spLocks noChangeShapeType="1"/>
            </p:cNvSpPr>
            <p:nvPr/>
          </p:nvSpPr>
          <p:spPr bwMode="auto">
            <a:xfrm>
              <a:off x="2130" y="1655"/>
              <a:ext cx="297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47" name="Line 87"/>
            <p:cNvSpPr>
              <a:spLocks noChangeShapeType="1"/>
            </p:cNvSpPr>
            <p:nvPr/>
          </p:nvSpPr>
          <p:spPr bwMode="auto">
            <a:xfrm>
              <a:off x="2130" y="1828"/>
              <a:ext cx="297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48" name="Line 88"/>
            <p:cNvSpPr>
              <a:spLocks noChangeShapeType="1"/>
            </p:cNvSpPr>
            <p:nvPr/>
          </p:nvSpPr>
          <p:spPr bwMode="auto">
            <a:xfrm>
              <a:off x="2130" y="2001"/>
              <a:ext cx="297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49" name="Line 89"/>
            <p:cNvSpPr>
              <a:spLocks noChangeShapeType="1"/>
            </p:cNvSpPr>
            <p:nvPr/>
          </p:nvSpPr>
          <p:spPr bwMode="auto">
            <a:xfrm>
              <a:off x="2130" y="2174"/>
              <a:ext cx="297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50" name="Line 90"/>
            <p:cNvSpPr>
              <a:spLocks noChangeShapeType="1"/>
            </p:cNvSpPr>
            <p:nvPr/>
          </p:nvSpPr>
          <p:spPr bwMode="auto">
            <a:xfrm>
              <a:off x="2130" y="2347"/>
              <a:ext cx="297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51" name="Line 91"/>
            <p:cNvSpPr>
              <a:spLocks noChangeShapeType="1"/>
            </p:cNvSpPr>
            <p:nvPr/>
          </p:nvSpPr>
          <p:spPr bwMode="auto">
            <a:xfrm>
              <a:off x="2130" y="2520"/>
              <a:ext cx="297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52" name="Line 92"/>
            <p:cNvSpPr>
              <a:spLocks noChangeShapeType="1"/>
            </p:cNvSpPr>
            <p:nvPr/>
          </p:nvSpPr>
          <p:spPr bwMode="auto">
            <a:xfrm>
              <a:off x="2130" y="2693"/>
              <a:ext cx="297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53" name="Line 93"/>
            <p:cNvSpPr>
              <a:spLocks noChangeShapeType="1"/>
            </p:cNvSpPr>
            <p:nvPr/>
          </p:nvSpPr>
          <p:spPr bwMode="auto">
            <a:xfrm>
              <a:off x="2130" y="2866"/>
              <a:ext cx="297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54" name="Line 94"/>
            <p:cNvSpPr>
              <a:spLocks noChangeShapeType="1"/>
            </p:cNvSpPr>
            <p:nvPr/>
          </p:nvSpPr>
          <p:spPr bwMode="auto">
            <a:xfrm>
              <a:off x="2130" y="3039"/>
              <a:ext cx="297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55" name="Line 95"/>
            <p:cNvSpPr>
              <a:spLocks noChangeShapeType="1"/>
            </p:cNvSpPr>
            <p:nvPr/>
          </p:nvSpPr>
          <p:spPr bwMode="auto">
            <a:xfrm>
              <a:off x="2130" y="3212"/>
              <a:ext cx="297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56" name="Line 96"/>
            <p:cNvSpPr>
              <a:spLocks noChangeShapeType="1"/>
            </p:cNvSpPr>
            <p:nvPr/>
          </p:nvSpPr>
          <p:spPr bwMode="auto">
            <a:xfrm>
              <a:off x="2130" y="3385"/>
              <a:ext cx="297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57" name="Line 97"/>
            <p:cNvSpPr>
              <a:spLocks noChangeShapeType="1"/>
            </p:cNvSpPr>
            <p:nvPr/>
          </p:nvSpPr>
          <p:spPr bwMode="auto">
            <a:xfrm>
              <a:off x="2130" y="3558"/>
              <a:ext cx="297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358" name="Line 98"/>
            <p:cNvSpPr>
              <a:spLocks noChangeShapeType="1"/>
            </p:cNvSpPr>
            <p:nvPr/>
          </p:nvSpPr>
          <p:spPr bwMode="auto">
            <a:xfrm>
              <a:off x="2130" y="3731"/>
              <a:ext cx="297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tIns="0" bIns="0" anchor="ctr">
              <a:spAutoFit/>
            </a:bodyPr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11267" name="Rectangle 99"/>
          <p:cNvSpPr>
            <a:spLocks noChangeArrowheads="1"/>
          </p:cNvSpPr>
          <p:nvPr/>
        </p:nvSpPr>
        <p:spPr bwMode="auto">
          <a:xfrm>
            <a:off x="850900" y="523875"/>
            <a:ext cx="637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常用几种进制的对应关系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3" name="Rectangle 5"/>
          <p:cNvSpPr>
            <a:spLocks noChangeArrowheads="1"/>
          </p:cNvSpPr>
          <p:nvPr/>
        </p:nvSpPr>
        <p:spPr bwMode="auto">
          <a:xfrm>
            <a:off x="520700" y="1739900"/>
            <a:ext cx="8318500" cy="1098550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50000">
                <a:srgbClr val="F5E3F3"/>
              </a:gs>
              <a:gs pos="100000">
                <a:srgbClr val="ADD6FF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z="22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2" charset="-122"/>
                <a:ea typeface="黑体" pitchFamily="2" charset="-122"/>
              </a:rPr>
              <a:t>？</a:t>
            </a:r>
            <a:r>
              <a:rPr lang="zh-CN" altLang="en-US" sz="2200" i="1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思考：</a:t>
            </a:r>
            <a:r>
              <a:rPr lang="zh-CN" altLang="en-US" sz="2200" i="1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下列数中哪些可能为十六进制数、八进制数和十进制数？</a:t>
            </a:r>
            <a:endParaRPr lang="zh-CN" altLang="en-US" sz="100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z="2200" i="1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108 ，907，</a:t>
            </a:r>
            <a:r>
              <a:rPr lang="en-US" altLang="zh-CN" sz="2200" i="1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A35，780，10，11 ，675 </a:t>
            </a:r>
            <a:endParaRPr lang="en-US" altLang="zh-CN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444500" y="612775"/>
            <a:ext cx="3416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2.0.2 进制转换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190500" y="1082675"/>
            <a:ext cx="89535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695325"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1．任意进制数转换为十进制数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695325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</a:t>
            </a:r>
            <a:r>
              <a:rPr lang="zh-CN" altLang="en-US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规则：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按权展开后相加。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695325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	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J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进制数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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a</a:t>
            </a:r>
            <a:r>
              <a:rPr lang="en-US" altLang="zh-CN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n-1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a</a:t>
            </a:r>
            <a:r>
              <a:rPr lang="en-US" altLang="zh-CN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n-2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……a</a:t>
            </a:r>
            <a:r>
              <a:rPr lang="en-US" altLang="zh-CN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0.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a</a:t>
            </a:r>
            <a:r>
              <a:rPr lang="en-US" altLang="zh-CN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-1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a</a:t>
            </a:r>
            <a:r>
              <a:rPr lang="en-US" altLang="zh-CN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-2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……a</a:t>
            </a:r>
            <a:r>
              <a:rPr lang="en-US" altLang="zh-CN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- m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)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的十进制值为：</a:t>
            </a:r>
            <a:endParaRPr lang="zh-CN" altLang="en-US" sz="2400" dirty="0">
              <a:latin typeface="黑体" pitchFamily="2" charset="-122"/>
              <a:ea typeface="黑体" pitchFamily="2" charset="-122"/>
              <a:sym typeface="Symbol" pitchFamily="18" charset="2"/>
            </a:endParaRPr>
          </a:p>
          <a:p>
            <a:pPr indent="695325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 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N =  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(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a</a:t>
            </a:r>
            <a:r>
              <a:rPr lang="en-US" altLang="zh-CN" sz="2400" baseline="-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n-1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J</a:t>
            </a:r>
            <a:r>
              <a:rPr lang="en-US" altLang="zh-CN" sz="24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n-1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+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a</a:t>
            </a:r>
            <a:r>
              <a:rPr lang="en-US" altLang="zh-CN" sz="2400" baseline="-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n-2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J</a:t>
            </a:r>
            <a:r>
              <a:rPr lang="en-US" altLang="zh-CN" sz="24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n-2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+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+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a</a:t>
            </a:r>
            <a:r>
              <a:rPr lang="en-US" altLang="zh-CN" sz="2400" baseline="-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0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J</a:t>
            </a:r>
            <a:r>
              <a:rPr lang="en-US" altLang="zh-CN" sz="24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0</a:t>
            </a:r>
            <a:endParaRPr lang="en-US" altLang="zh-CN" sz="2400" dirty="0">
              <a:latin typeface="黑体" pitchFamily="2" charset="-122"/>
              <a:ea typeface="黑体" pitchFamily="2" charset="-122"/>
              <a:sym typeface="Symbol" pitchFamily="18" charset="2"/>
            </a:endParaRPr>
          </a:p>
          <a:p>
            <a:pPr indent="695325"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baseline="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                 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+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a</a:t>
            </a:r>
            <a:r>
              <a:rPr lang="en-US" altLang="zh-CN" sz="2400" baseline="-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-1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J</a:t>
            </a:r>
            <a:r>
              <a:rPr lang="en-US" altLang="zh-CN" sz="24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-1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+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a</a:t>
            </a:r>
            <a:r>
              <a:rPr lang="en-US" altLang="zh-CN" sz="2400" baseline="-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-2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J</a:t>
            </a:r>
            <a:r>
              <a:rPr lang="en-US" altLang="zh-CN" sz="24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-2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+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+ </a:t>
            </a:r>
            <a:r>
              <a:rPr lang="en-US" altLang="zh-CN" sz="2400" dirty="0" err="1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a</a:t>
            </a:r>
            <a:r>
              <a:rPr lang="en-US" altLang="zh-CN" sz="2400" baseline="-30000" dirty="0" err="1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-m</a:t>
            </a:r>
            <a:r>
              <a:rPr lang="en-US" altLang="zh-CN" sz="2400" dirty="0" err="1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en-US" altLang="zh-CN" sz="2400" dirty="0" err="1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J</a:t>
            </a:r>
            <a:r>
              <a:rPr lang="en-US" altLang="zh-CN" sz="2400" baseline="30000" dirty="0" err="1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-m</a:t>
            </a:r>
            <a:r>
              <a:rPr lang="en-US" altLang="zh-CN" sz="24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)</a:t>
            </a:r>
            <a:r>
              <a:rPr lang="en-US" altLang="zh-CN" sz="2400" dirty="0"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90500" y="4073787"/>
            <a:ext cx="89535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695325"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 smtClean="0">
                <a:latin typeface="黑体" pitchFamily="2" charset="-122"/>
                <a:ea typeface="黑体" pitchFamily="2" charset="-122"/>
                <a:sym typeface="Symbol" pitchFamily="18" charset="2"/>
              </a:rPr>
              <a:t>   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例：</a:t>
            </a:r>
            <a:r>
              <a:rPr lang="en-US" altLang="zh-CN" sz="2400" dirty="0" smtClean="0">
                <a:latin typeface="黑体" pitchFamily="2" charset="-122"/>
                <a:ea typeface="黑体" pitchFamily="2" charset="-122"/>
                <a:sym typeface="Symbol" pitchFamily="18" charset="2"/>
              </a:rPr>
              <a:t>(154)</a:t>
            </a:r>
            <a:r>
              <a:rPr lang="en-US" altLang="zh-CN" sz="2400" baseline="-25000" dirty="0" smtClean="0">
                <a:latin typeface="黑体" pitchFamily="2" charset="-122"/>
                <a:ea typeface="黑体" pitchFamily="2" charset="-122"/>
                <a:sym typeface="Symbol" pitchFamily="18" charset="2"/>
              </a:rPr>
              <a:t>8</a:t>
            </a:r>
            <a:r>
              <a:rPr lang="en-US" altLang="zh-CN" sz="2400" dirty="0" smtClean="0">
                <a:latin typeface="黑体" pitchFamily="2" charset="-122"/>
                <a:ea typeface="黑体" pitchFamily="2" charset="-122"/>
                <a:sym typeface="Symbol" pitchFamily="18" charset="2"/>
              </a:rPr>
              <a:t> = 1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×8</a:t>
            </a:r>
            <a:r>
              <a:rPr lang="en-US" altLang="zh-CN" sz="24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2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+ 5×8</a:t>
            </a:r>
            <a:r>
              <a:rPr lang="en-US" altLang="zh-CN" sz="24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1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+ 4×8</a:t>
            </a:r>
            <a:r>
              <a:rPr lang="en-US" altLang="zh-CN" sz="24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0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= (108)</a:t>
            </a:r>
            <a:r>
              <a:rPr lang="en-US" altLang="zh-CN" sz="2400" baseline="-25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10</a:t>
            </a:r>
          </a:p>
          <a:p>
            <a:pPr indent="695325"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 smtClean="0">
                <a:latin typeface="黑体" pitchFamily="2" charset="-122"/>
                <a:ea typeface="黑体" pitchFamily="2" charset="-122"/>
                <a:sym typeface="Symbol" pitchFamily="18" charset="2"/>
              </a:rPr>
              <a:t>       (2B)</a:t>
            </a:r>
            <a:r>
              <a:rPr lang="en-US" altLang="zh-CN" sz="2400" baseline="-25000" dirty="0" smtClean="0">
                <a:latin typeface="黑体" pitchFamily="2" charset="-122"/>
                <a:ea typeface="黑体" pitchFamily="2" charset="-122"/>
                <a:sym typeface="Symbol" pitchFamily="18" charset="2"/>
              </a:rPr>
              <a:t>16</a:t>
            </a:r>
            <a:r>
              <a:rPr lang="en-US" altLang="zh-CN" sz="2400" dirty="0" smtClean="0">
                <a:latin typeface="黑体" pitchFamily="2" charset="-122"/>
                <a:ea typeface="黑体" pitchFamily="2" charset="-122"/>
                <a:sym typeface="Symbol" pitchFamily="18" charset="2"/>
              </a:rPr>
              <a:t> = 2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×16</a:t>
            </a:r>
            <a:r>
              <a:rPr lang="en-US" altLang="zh-CN" sz="24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1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+ 11×16</a:t>
            </a:r>
            <a:r>
              <a:rPr lang="en-US" altLang="zh-CN" sz="24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0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= (43)</a:t>
            </a:r>
            <a:r>
              <a:rPr lang="en-US" altLang="zh-CN" sz="2400" baseline="-25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10</a:t>
            </a:r>
          </a:p>
          <a:p>
            <a:pPr indent="695325" algn="just">
              <a:lnSpc>
                <a:spcPct val="150000"/>
              </a:lnSpc>
              <a:spcBef>
                <a:spcPct val="0"/>
              </a:spcBef>
              <a:buClrTx/>
            </a:pPr>
            <a:r>
              <a:rPr lang="en-US" altLang="zh-CN" sz="2400" dirty="0" smtClean="0">
                <a:latin typeface="黑体" pitchFamily="2" charset="-122"/>
                <a:ea typeface="黑体" pitchFamily="2" charset="-122"/>
                <a:sym typeface="Symbol" pitchFamily="18" charset="2"/>
              </a:rPr>
              <a:t>       (101101)</a:t>
            </a:r>
            <a:r>
              <a:rPr lang="en-US" altLang="zh-CN" sz="2400" baseline="-25000" dirty="0" smtClean="0">
                <a:latin typeface="黑体" pitchFamily="2" charset="-122"/>
                <a:ea typeface="黑体" pitchFamily="2" charset="-122"/>
                <a:sym typeface="Symbol" pitchFamily="18" charset="2"/>
              </a:rPr>
              <a:t>2</a:t>
            </a:r>
            <a:r>
              <a:rPr lang="en-US" altLang="zh-CN" sz="2400" dirty="0" smtClean="0">
                <a:latin typeface="黑体" pitchFamily="2" charset="-122"/>
                <a:ea typeface="黑体" pitchFamily="2" charset="-122"/>
                <a:sym typeface="Symbol" pitchFamily="18" charset="2"/>
              </a:rPr>
              <a:t> =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2</a:t>
            </a:r>
            <a:r>
              <a:rPr lang="en-US" altLang="zh-CN" sz="24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5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+ 2</a:t>
            </a:r>
            <a:r>
              <a:rPr lang="en-US" altLang="zh-CN" sz="24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3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+ 2</a:t>
            </a:r>
            <a:r>
              <a:rPr lang="en-US" altLang="zh-CN" sz="24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2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+ 2</a:t>
            </a:r>
            <a:r>
              <a:rPr lang="en-US" altLang="zh-CN" sz="24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0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= (45)</a:t>
            </a:r>
            <a:r>
              <a:rPr lang="en-US" altLang="zh-CN" sz="2400" baseline="-25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10</a:t>
            </a:r>
            <a:endParaRPr lang="en-US" altLang="zh-CN" sz="2400" baseline="-25000" dirty="0" smtClean="0">
              <a:latin typeface="黑体" pitchFamily="2" charset="-122"/>
              <a:ea typeface="黑体" pitchFamily="2" charset="-122"/>
              <a:sym typeface="Symbol" pitchFamily="18" charset="2"/>
            </a:endParaRPr>
          </a:p>
          <a:p>
            <a:pPr indent="695325"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endParaRPr lang="en-US" altLang="zh-CN" sz="2400" baseline="-25000" dirty="0">
              <a:latin typeface="黑体" pitchFamily="2" charset="-122"/>
              <a:ea typeface="黑体" pitchFamily="2" charset="-122"/>
              <a:sym typeface="Symbol" pitchFamily="18" charset="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ChangeArrowheads="1"/>
          </p:cNvSpPr>
          <p:nvPr/>
        </p:nvSpPr>
        <p:spPr bwMode="auto">
          <a:xfrm>
            <a:off x="347663" y="511175"/>
            <a:ext cx="78486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 2．十进制→二进制转换</a:t>
            </a:r>
            <a:endParaRPr lang="zh-CN" altLang="en-US" sz="2400" dirty="0">
              <a:latin typeface="黑体" pitchFamily="2" charset="-122"/>
              <a:ea typeface="黑体" pitchFamily="2" charset="-122"/>
              <a:cs typeface="Courier New" pitchFamily="49" charset="0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1）整数部分转换──除2取余法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例：十进制数11转换为二进制数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  2 11		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余数</a:t>
            </a:r>
            <a:r>
              <a:rPr lang="en-US" altLang="zh-CN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K</a:t>
            </a:r>
            <a:r>
              <a:rPr lang="en-US" altLang="zh-CN" sz="2400" baseline="-300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=1</a:t>
            </a:r>
          </a:p>
          <a:p>
            <a:pPr algn="just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   2  5	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余数</a:t>
            </a:r>
            <a:r>
              <a:rPr lang="en-US" altLang="zh-CN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K</a:t>
            </a:r>
            <a:r>
              <a:rPr lang="en-US" altLang="zh-CN" sz="2400" baseline="-300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=1</a:t>
            </a:r>
            <a:endParaRPr lang="en-US" altLang="zh-CN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    2  2	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余数</a:t>
            </a:r>
            <a:r>
              <a:rPr lang="en-US" altLang="zh-CN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K</a:t>
            </a:r>
            <a:r>
              <a:rPr lang="en-US" altLang="zh-CN" sz="2400" baseline="-300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en-US" altLang="zh-CN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=0</a:t>
            </a:r>
            <a:endParaRPr lang="en-US" altLang="zh-CN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       1	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余数</a:t>
            </a:r>
            <a:r>
              <a:rPr lang="en-US" altLang="zh-CN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K</a:t>
            </a:r>
            <a:r>
              <a:rPr lang="en-US" altLang="zh-CN" sz="2400" baseline="-300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en-US" altLang="zh-CN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=1</a:t>
            </a:r>
            <a:endParaRPr lang="en-US" altLang="zh-CN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 </a:t>
            </a:r>
            <a:endParaRPr lang="en-US" altLang="zh-CN" sz="2400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∴ (11)</a:t>
            </a:r>
            <a:r>
              <a:rPr lang="en-US" altLang="zh-CN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10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= (K</a:t>
            </a:r>
            <a:r>
              <a:rPr lang="en-US" altLang="zh-CN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K</a:t>
            </a:r>
            <a:r>
              <a:rPr lang="en-US" altLang="zh-CN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K</a:t>
            </a:r>
            <a:r>
              <a:rPr lang="en-US" altLang="zh-CN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K</a:t>
            </a:r>
            <a:r>
              <a:rPr lang="en-US" altLang="zh-CN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)</a:t>
            </a:r>
            <a:r>
              <a:rPr lang="en-US" altLang="zh-CN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= (1011)</a:t>
            </a:r>
            <a:r>
              <a:rPr lang="en-US" altLang="zh-CN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en-US" altLang="zh-CN" sz="2400" dirty="0"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grpSp>
        <p:nvGrpSpPr>
          <p:cNvPr id="14339" name="Group 3"/>
          <p:cNvGrpSpPr>
            <a:grpSpLocks/>
          </p:cNvGrpSpPr>
          <p:nvPr/>
        </p:nvGrpSpPr>
        <p:grpSpPr bwMode="auto">
          <a:xfrm>
            <a:off x="2689225" y="2274888"/>
            <a:ext cx="854075" cy="1296987"/>
            <a:chOff x="2721" y="4124"/>
            <a:chExt cx="631" cy="782"/>
          </a:xfrm>
        </p:grpSpPr>
        <p:sp>
          <p:nvSpPr>
            <p:cNvPr id="14340" name="Freeform 6"/>
            <p:cNvSpPr>
              <a:spLocks/>
            </p:cNvSpPr>
            <p:nvPr/>
          </p:nvSpPr>
          <p:spPr bwMode="auto">
            <a:xfrm>
              <a:off x="2721" y="4124"/>
              <a:ext cx="391" cy="253"/>
            </a:xfrm>
            <a:custGeom>
              <a:avLst/>
              <a:gdLst>
                <a:gd name="T0" fmla="*/ 0 w 391"/>
                <a:gd name="T1" fmla="*/ 0 h 207"/>
                <a:gd name="T2" fmla="*/ 0 w 391"/>
                <a:gd name="T3" fmla="*/ 3444 h 207"/>
                <a:gd name="T4" fmla="*/ 391 w 391"/>
                <a:gd name="T5" fmla="*/ 3444 h 207"/>
                <a:gd name="T6" fmla="*/ 0 60000 65536"/>
                <a:gd name="T7" fmla="*/ 0 60000 65536"/>
                <a:gd name="T8" fmla="*/ 0 60000 65536"/>
                <a:gd name="T9" fmla="*/ 0 w 391"/>
                <a:gd name="T10" fmla="*/ 0 h 207"/>
                <a:gd name="T11" fmla="*/ 391 w 391"/>
                <a:gd name="T12" fmla="*/ 207 h 20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91" h="207">
                  <a:moveTo>
                    <a:pt x="0" y="0"/>
                  </a:moveTo>
                  <a:lnTo>
                    <a:pt x="0" y="207"/>
                  </a:lnTo>
                  <a:lnTo>
                    <a:pt x="391" y="207"/>
                  </a:lnTo>
                </a:path>
              </a:pathLst>
            </a:custGeom>
            <a:noFill/>
            <a:ln w="28575" cmpd="sng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4341" name="Freeform 5"/>
            <p:cNvSpPr>
              <a:spLocks/>
            </p:cNvSpPr>
            <p:nvPr/>
          </p:nvSpPr>
          <p:spPr bwMode="auto">
            <a:xfrm>
              <a:off x="2813" y="4377"/>
              <a:ext cx="391" cy="253"/>
            </a:xfrm>
            <a:custGeom>
              <a:avLst/>
              <a:gdLst>
                <a:gd name="T0" fmla="*/ 0 w 391"/>
                <a:gd name="T1" fmla="*/ 0 h 207"/>
                <a:gd name="T2" fmla="*/ 0 w 391"/>
                <a:gd name="T3" fmla="*/ 3444 h 207"/>
                <a:gd name="T4" fmla="*/ 391 w 391"/>
                <a:gd name="T5" fmla="*/ 3444 h 207"/>
                <a:gd name="T6" fmla="*/ 0 60000 65536"/>
                <a:gd name="T7" fmla="*/ 0 60000 65536"/>
                <a:gd name="T8" fmla="*/ 0 60000 65536"/>
                <a:gd name="T9" fmla="*/ 0 w 391"/>
                <a:gd name="T10" fmla="*/ 0 h 207"/>
                <a:gd name="T11" fmla="*/ 391 w 391"/>
                <a:gd name="T12" fmla="*/ 207 h 20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91" h="207">
                  <a:moveTo>
                    <a:pt x="0" y="0"/>
                  </a:moveTo>
                  <a:lnTo>
                    <a:pt x="0" y="207"/>
                  </a:lnTo>
                  <a:lnTo>
                    <a:pt x="391" y="207"/>
                  </a:lnTo>
                </a:path>
              </a:pathLst>
            </a:custGeom>
            <a:noFill/>
            <a:ln w="28575" cmpd="sng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4342" name="Freeform 4"/>
            <p:cNvSpPr>
              <a:spLocks/>
            </p:cNvSpPr>
            <p:nvPr/>
          </p:nvSpPr>
          <p:spPr bwMode="auto">
            <a:xfrm>
              <a:off x="2961" y="4653"/>
              <a:ext cx="391" cy="253"/>
            </a:xfrm>
            <a:custGeom>
              <a:avLst/>
              <a:gdLst>
                <a:gd name="T0" fmla="*/ 0 w 391"/>
                <a:gd name="T1" fmla="*/ 0 h 207"/>
                <a:gd name="T2" fmla="*/ 0 w 391"/>
                <a:gd name="T3" fmla="*/ 3444 h 207"/>
                <a:gd name="T4" fmla="*/ 391 w 391"/>
                <a:gd name="T5" fmla="*/ 3444 h 207"/>
                <a:gd name="T6" fmla="*/ 0 60000 65536"/>
                <a:gd name="T7" fmla="*/ 0 60000 65536"/>
                <a:gd name="T8" fmla="*/ 0 60000 65536"/>
                <a:gd name="T9" fmla="*/ 0 w 391"/>
                <a:gd name="T10" fmla="*/ 0 h 207"/>
                <a:gd name="T11" fmla="*/ 391 w 391"/>
                <a:gd name="T12" fmla="*/ 207 h 20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91" h="207">
                  <a:moveTo>
                    <a:pt x="0" y="0"/>
                  </a:moveTo>
                  <a:lnTo>
                    <a:pt x="0" y="207"/>
                  </a:lnTo>
                  <a:lnTo>
                    <a:pt x="391" y="207"/>
                  </a:lnTo>
                </a:path>
              </a:pathLst>
            </a:custGeom>
            <a:noFill/>
            <a:ln w="28575" cmpd="sng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664191" y="492450"/>
            <a:ext cx="3589444" cy="55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609600" indent="-60960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2．十进制→二进制转换</a:t>
            </a: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2372874"/>
              </p:ext>
            </p:extLst>
          </p:nvPr>
        </p:nvGraphicFramePr>
        <p:xfrm>
          <a:off x="528500" y="1152525"/>
          <a:ext cx="8267700" cy="533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1" name="Document" r:id="rId3" imgW="7960178" imgH="5141592" progId="Word.Document.8">
                  <p:embed/>
                </p:oleObj>
              </mc:Choice>
              <mc:Fallback>
                <p:oleObj name="Document" r:id="rId3" imgW="7960178" imgH="5141592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500" y="1152525"/>
                        <a:ext cx="8267700" cy="5335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5332373"/>
              </p:ext>
            </p:extLst>
          </p:nvPr>
        </p:nvGraphicFramePr>
        <p:xfrm>
          <a:off x="412750" y="601663"/>
          <a:ext cx="8567738" cy="455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7" name="Document" r:id="rId3" imgW="8149552" imgH="4332280" progId="Word.Document.8">
                  <p:embed/>
                </p:oleObj>
              </mc:Choice>
              <mc:Fallback>
                <p:oleObj name="Document" r:id="rId3" imgW="8149552" imgH="433228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50" y="601663"/>
                        <a:ext cx="8567738" cy="455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681038" y="803275"/>
          <a:ext cx="533400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75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38" y="803275"/>
                        <a:ext cx="533400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8885230"/>
              </p:ext>
            </p:extLst>
          </p:nvPr>
        </p:nvGraphicFramePr>
        <p:xfrm>
          <a:off x="431800" y="1858963"/>
          <a:ext cx="6411913" cy="178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76" name="Document" r:id="rId5" imgW="6487671" imgH="1815463" progId="Word.Document.8">
                  <p:embed/>
                </p:oleObj>
              </mc:Choice>
              <mc:Fallback>
                <p:oleObj name="Document" r:id="rId5" imgW="6487671" imgH="1815463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" y="1858963"/>
                        <a:ext cx="6411913" cy="178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9258723"/>
              </p:ext>
            </p:extLst>
          </p:nvPr>
        </p:nvGraphicFramePr>
        <p:xfrm>
          <a:off x="425450" y="776288"/>
          <a:ext cx="5461000" cy="107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77" name="Document" r:id="rId7" imgW="5477438" imgH="1089278" progId="Word.Document.8">
                  <p:embed/>
                </p:oleObj>
              </mc:Choice>
              <mc:Fallback>
                <p:oleObj name="Document" r:id="rId7" imgW="5477438" imgH="1089278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450" y="776288"/>
                        <a:ext cx="5461000" cy="1077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5" name="Object 4"/>
          <p:cNvGraphicFramePr>
            <a:graphicFrameLocks noChangeAspect="1"/>
          </p:cNvGraphicFramePr>
          <p:nvPr/>
        </p:nvGraphicFramePr>
        <p:xfrm>
          <a:off x="681038" y="803275"/>
          <a:ext cx="533400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99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38" y="803275"/>
                        <a:ext cx="533400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9258723"/>
              </p:ext>
            </p:extLst>
          </p:nvPr>
        </p:nvGraphicFramePr>
        <p:xfrm>
          <a:off x="425450" y="776288"/>
          <a:ext cx="5461000" cy="107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00" name="Document" r:id="rId5" imgW="5477438" imgH="1089278" progId="Word.Document.8">
                  <p:embed/>
                </p:oleObj>
              </mc:Choice>
              <mc:Fallback>
                <p:oleObj name="Document" r:id="rId5" imgW="5477438" imgH="1089278" progId="Word.Document.8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450" y="776288"/>
                        <a:ext cx="5461000" cy="1077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5942136"/>
              </p:ext>
            </p:extLst>
          </p:nvPr>
        </p:nvGraphicFramePr>
        <p:xfrm>
          <a:off x="447675" y="1860550"/>
          <a:ext cx="7192963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01" name="Document" r:id="rId7" imgW="7294850" imgH="3559314" progId="Word.Document.8">
                  <p:embed/>
                </p:oleObj>
              </mc:Choice>
              <mc:Fallback>
                <p:oleObj name="Document" r:id="rId7" imgW="7294850" imgH="3559314" progId="Word.Document.8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" y="1860550"/>
                        <a:ext cx="7192963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533400" y="603250"/>
            <a:ext cx="7747000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266700"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课堂练习：</a:t>
            </a:r>
            <a:endParaRPr lang="zh-CN" altLang="en-US" sz="2400" dirty="0">
              <a:latin typeface="黑体" pitchFamily="2" charset="-122"/>
              <a:ea typeface="黑体" pitchFamily="2" charset="-122"/>
              <a:cs typeface="Courier New" pitchFamily="49" charset="0"/>
            </a:endParaRPr>
          </a:p>
          <a:p>
            <a:pPr indent="266700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1. 十进制转二进制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266700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① 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48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.2 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（二进制保留小数点后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8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位）   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266700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②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54321</a:t>
            </a:r>
            <a:endParaRPr lang="zh-CN" altLang="en-US" sz="2400" dirty="0" smtClean="0">
              <a:latin typeface="黑体" pitchFamily="2" charset="-122"/>
              <a:ea typeface="黑体" pitchFamily="2" charset="-122"/>
            </a:endParaRPr>
          </a:p>
          <a:p>
            <a:pPr indent="266700" algn="just" eaLnBrk="0" hangingPunct="0">
              <a:lnSpc>
                <a:spcPct val="100000"/>
              </a:lnSpc>
              <a:spcBef>
                <a:spcPts val="60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③ 3</a:t>
            </a:r>
            <a:r>
              <a:rPr lang="zh-CN" altLang="en-US" sz="8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—</a:t>
            </a:r>
            <a:endParaRPr lang="zh-CN" altLang="en-US" sz="2400" baseline="-250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indent="266700" algn="just" eaLnBrk="0" hangingPunct="0">
              <a:lnSpc>
                <a:spcPct val="150000"/>
              </a:lnSpc>
              <a:spcBef>
                <a:spcPts val="60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2. 二进制转十进制和十六进制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266700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① 1011, 100100  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266700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② 0.1101, 0.100101  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266700"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③ 11101.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110</a:t>
            </a:r>
            <a:r>
              <a:rPr lang="zh-CN" altLang="en-US" sz="2400" dirty="0" smtClean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65874" y="2799711"/>
            <a:ext cx="314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latin typeface="黑体" pitchFamily="2" charset="-122"/>
                <a:ea typeface="黑体" pitchFamily="2" charset="-122"/>
              </a:rPr>
              <a:t>5</a:t>
            </a:r>
            <a:endParaRPr lang="zh-CN" altLang="en-US" sz="20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58620" y="3082737"/>
            <a:ext cx="314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latin typeface="黑体" pitchFamily="2" charset="-122"/>
                <a:ea typeface="黑体" pitchFamily="2" charset="-122"/>
              </a:rPr>
              <a:t>8</a:t>
            </a:r>
            <a:endParaRPr lang="zh-CN" altLang="en-US" sz="2000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663575" y="938213"/>
            <a:ext cx="7897813" cy="4352925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50000">
                <a:srgbClr val="F5E3F3"/>
              </a:gs>
              <a:gs pos="100000">
                <a:srgbClr val="ADD6FF"/>
              </a:gs>
            </a:gsLst>
            <a:lin ang="2700000" scaled="1"/>
          </a:gradFill>
          <a:ln w="19050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本章重点：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1．进制之间的相互转换是最基本的，应当熟练掌握；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sz="200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2．定点数的原码、补码、变形补码和反码表示</a:t>
            </a: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，补码特别注意：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① 最小的补码很特殊，没有对应的原码和反码，可单独记；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② “变补”和“求补码” 概念的不同；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③ 补码乘以2(算术左移)和乘以1/2(算术右移)的结果；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3．浮点数的规格化概念，真值</a:t>
            </a: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</a:t>
            </a: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浮点数表示形式；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4．奇偶校验码的校验原理及校验位形成方法；</a:t>
            </a:r>
            <a:endParaRPr kumimoji="0" lang="zh-CN" altLang="en-US" sz="2000">
              <a:solidFill>
                <a:srgbClr val="08080C"/>
              </a:solidFill>
              <a:latin typeface="黑体" pitchFamily="2" charset="-122"/>
              <a:ea typeface="黑体" pitchFamily="2" charset="-122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5．学会看原文资料，并熟悉其专业名词和术语。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6757" name="Group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13648128"/>
              </p:ext>
            </p:extLst>
          </p:nvPr>
        </p:nvGraphicFramePr>
        <p:xfrm>
          <a:off x="2857500" y="5281613"/>
          <a:ext cx="5351463" cy="365482"/>
        </p:xfrm>
        <a:graphic>
          <a:graphicData uri="http://schemas.openxmlformats.org/drawingml/2006/table">
            <a:tbl>
              <a:tblPr/>
              <a:tblGrid>
                <a:gridCol w="595313"/>
                <a:gridCol w="593725"/>
                <a:gridCol w="593725"/>
                <a:gridCol w="595312"/>
                <a:gridCol w="757238"/>
                <a:gridCol w="433387"/>
                <a:gridCol w="593725"/>
                <a:gridCol w="593725"/>
                <a:gridCol w="595313"/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0</a:t>
                      </a:r>
                    </a:p>
                  </a:txBody>
                  <a:tcPr marT="45581" marB="4558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</a:t>
                      </a:r>
                    </a:p>
                  </a:txBody>
                  <a:tcPr marT="45581" marB="455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0</a:t>
                      </a:r>
                    </a:p>
                  </a:txBody>
                  <a:tcPr marT="45581" marB="455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0</a:t>
                      </a:r>
                    </a:p>
                  </a:txBody>
                  <a:tcPr marT="45581" marB="455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宋体" pitchFamily="2" charset="-122"/>
                          <a:ea typeface="楷体_GB2312" pitchFamily="49" charset="-122"/>
                        </a:rPr>
                        <a:t>……</a:t>
                      </a:r>
                      <a:endParaRPr kumimoji="1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581" marB="455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</a:t>
                      </a:r>
                    </a:p>
                  </a:txBody>
                  <a:tcPr marT="45581" marB="455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0</a:t>
                      </a:r>
                    </a:p>
                  </a:txBody>
                  <a:tcPr marT="45581" marB="455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</a:t>
                      </a:r>
                    </a:p>
                  </a:txBody>
                  <a:tcPr marT="45581" marB="455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0</a:t>
                      </a:r>
                    </a:p>
                  </a:txBody>
                  <a:tcPr marT="45581" marB="455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28" name="Rectangle 2"/>
          <p:cNvSpPr>
            <a:spLocks noChangeArrowheads="1"/>
          </p:cNvSpPr>
          <p:nvPr/>
        </p:nvSpPr>
        <p:spPr bwMode="auto">
          <a:xfrm>
            <a:off x="668338" y="681038"/>
            <a:ext cx="7848600" cy="838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32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第2章  数据的机器层表示</a:t>
            </a:r>
            <a:r>
              <a:rPr lang="zh-CN" altLang="en-US" sz="3200">
                <a:solidFill>
                  <a:srgbClr val="990099"/>
                </a:solidFill>
                <a:latin typeface="黑体" pitchFamily="2" charset="-122"/>
                <a:ea typeface="黑体" pitchFamily="2" charset="-122"/>
              </a:rPr>
              <a:t>  </a:t>
            </a:r>
          </a:p>
        </p:txBody>
      </p:sp>
      <p:sp>
        <p:nvSpPr>
          <p:cNvPr id="21529" name="Rectangle 3"/>
          <p:cNvSpPr>
            <a:spLocks noChangeArrowheads="1"/>
          </p:cNvSpPr>
          <p:nvPr/>
        </p:nvSpPr>
        <p:spPr bwMode="auto">
          <a:xfrm>
            <a:off x="830263" y="4665663"/>
            <a:ext cx="79295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40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机器数：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数据在计算机中使用的二进制编码的表示形式。</a:t>
            </a:r>
            <a:endParaRPr lang="en-US" altLang="zh-CN" sz="240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1530" name="Rectangle 4"/>
          <p:cNvSpPr>
            <a:spLocks noChangeArrowheads="1"/>
          </p:cNvSpPr>
          <p:nvPr/>
        </p:nvSpPr>
        <p:spPr bwMode="auto">
          <a:xfrm>
            <a:off x="384175" y="1408113"/>
            <a:ext cx="8375650" cy="2899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indent="419100"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常见的数值型数据</a:t>
            </a:r>
            <a:r>
              <a:rPr lang="en-US" altLang="zh-CN" sz="24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:</a:t>
            </a:r>
          </a:p>
          <a:p>
            <a:pPr indent="419100"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a)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房号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、学号等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非负整数    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1213,  3000</a:t>
            </a: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indent="419100"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b)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变化范围不大的整数      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+125,  -67</a:t>
            </a: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indent="419100"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c)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变化范围不大的小数      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+0.15, -0.3</a:t>
            </a: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indent="419100"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d)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变化范围很大的数   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-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0.3</a:t>
            </a:r>
            <a:r>
              <a:rPr lang="en-US" altLang="zh-CN" sz="2400" dirty="0" smtClean="0"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10</a:t>
            </a:r>
            <a:r>
              <a:rPr lang="en-US" altLang="zh-CN" sz="24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22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 +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0.2</a:t>
            </a:r>
            <a:r>
              <a:rPr lang="en-US" altLang="zh-CN" sz="2400" dirty="0" smtClean="0"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10</a:t>
            </a:r>
            <a:r>
              <a:rPr lang="en-US" altLang="zh-CN" sz="2400" baseline="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-18</a:t>
            </a: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indent="419100" algn="just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--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如何把它们表示成机器数？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768350" y="846138"/>
            <a:ext cx="7832725" cy="356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4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机器数应按什么编码规则来表示呢？</a:t>
            </a:r>
          </a:p>
          <a:p>
            <a:pPr algn="l">
              <a:lnSpc>
                <a:spcPct val="100000"/>
              </a:lnSpc>
            </a:pPr>
            <a:r>
              <a:rPr lang="zh-CN" altLang="en-US" sz="24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-- 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用原码？补码？还是某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XX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码呢？</a:t>
            </a:r>
          </a:p>
          <a:p>
            <a:pPr algn="l">
              <a:lnSpc>
                <a:spcPct val="40000"/>
              </a:lnSpc>
            </a:pP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l">
              <a:lnSpc>
                <a:spcPct val="100000"/>
              </a:lnSpc>
            </a:pP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原则上，机器数的表示方式不外乎是为了：</a:t>
            </a:r>
          </a:p>
          <a:p>
            <a:pPr algn="l">
              <a:lnSpc>
                <a:spcPct val="100000"/>
              </a:lnSpc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（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）便于表示（规则越简洁明了越好）</a:t>
            </a:r>
          </a:p>
          <a:p>
            <a:pPr algn="l">
              <a:lnSpc>
                <a:spcPct val="100000"/>
              </a:lnSpc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（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）便于存储和传输（二进制位数合理）</a:t>
            </a:r>
          </a:p>
          <a:p>
            <a:pPr algn="l">
              <a:lnSpc>
                <a:spcPct val="100000"/>
              </a:lnSpc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（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）便于处理（处理的算法要尽量简单，</a:t>
            </a:r>
          </a:p>
          <a:p>
            <a:pPr algn="l">
              <a:lnSpc>
                <a:spcPct val="100000"/>
              </a:lnSpc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           使得处理电路简单）</a:t>
            </a:r>
          </a:p>
        </p:txBody>
      </p:sp>
      <p:sp>
        <p:nvSpPr>
          <p:cNvPr id="587779" name="Rectangle 3"/>
          <p:cNvSpPr>
            <a:spLocks noChangeArrowheads="1"/>
          </p:cNvSpPr>
          <p:nvPr/>
        </p:nvSpPr>
        <p:spPr bwMode="auto">
          <a:xfrm>
            <a:off x="774700" y="4941888"/>
            <a:ext cx="516096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计算机中最常用的是补码！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87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777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4850702"/>
              </p:ext>
            </p:extLst>
          </p:nvPr>
        </p:nvGraphicFramePr>
        <p:xfrm>
          <a:off x="852488" y="2830513"/>
          <a:ext cx="5626100" cy="162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83" name="Document" r:id="rId3" imgW="5629656" imgH="1632204" progId="Word.Document.8">
                  <p:embed/>
                </p:oleObj>
              </mc:Choice>
              <mc:Fallback>
                <p:oleObj name="Document" r:id="rId3" imgW="5629656" imgH="1632204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488" y="2830513"/>
                        <a:ext cx="5626100" cy="162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555" name="Group 17"/>
          <p:cNvGrpSpPr>
            <a:grpSpLocks/>
          </p:cNvGrpSpPr>
          <p:nvPr/>
        </p:nvGrpSpPr>
        <p:grpSpPr bwMode="auto">
          <a:xfrm>
            <a:off x="1881188" y="2420940"/>
            <a:ext cx="4383087" cy="1046163"/>
            <a:chOff x="1647" y="1590"/>
            <a:chExt cx="2761" cy="659"/>
          </a:xfrm>
        </p:grpSpPr>
        <p:sp>
          <p:nvSpPr>
            <p:cNvPr id="23561" name="Text Box 9"/>
            <p:cNvSpPr txBox="1">
              <a:spLocks noChangeArrowheads="1"/>
            </p:cNvSpPr>
            <p:nvPr/>
          </p:nvSpPr>
          <p:spPr bwMode="auto">
            <a:xfrm>
              <a:off x="2886" y="1912"/>
              <a:ext cx="236" cy="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4000" dirty="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·</a:t>
              </a:r>
            </a:p>
          </p:txBody>
        </p:sp>
        <p:sp>
          <p:nvSpPr>
            <p:cNvPr id="23562" name="Text Box 10"/>
            <p:cNvSpPr txBox="1">
              <a:spLocks noChangeArrowheads="1"/>
            </p:cNvSpPr>
            <p:nvPr/>
          </p:nvSpPr>
          <p:spPr bwMode="auto">
            <a:xfrm>
              <a:off x="3289" y="1853"/>
              <a:ext cx="1119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0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0100  整数4</a:t>
              </a:r>
            </a:p>
          </p:txBody>
        </p:sp>
        <p:sp>
          <p:nvSpPr>
            <p:cNvPr id="23563" name="Text Box 15"/>
            <p:cNvSpPr txBox="1">
              <a:spLocks noChangeArrowheads="1"/>
            </p:cNvSpPr>
            <p:nvPr/>
          </p:nvSpPr>
          <p:spPr bwMode="auto">
            <a:xfrm>
              <a:off x="1647" y="1590"/>
              <a:ext cx="1348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4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 </a:t>
              </a:r>
              <a:r>
                <a:rPr lang="en-US" altLang="zh-CN" sz="18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800" baseline="-250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3    </a:t>
              </a:r>
              <a:r>
                <a:rPr lang="en-US" altLang="zh-CN" sz="18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800" baseline="-250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2     </a:t>
              </a:r>
              <a:r>
                <a:rPr lang="en-US" altLang="zh-CN" sz="18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800" baseline="-250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1     </a:t>
              </a:r>
              <a:r>
                <a:rPr lang="en-US" altLang="zh-CN" sz="18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800" baseline="-250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0</a:t>
              </a:r>
              <a:r>
                <a:rPr lang="en-US" altLang="zh-CN" sz="1400" baseline="-250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 </a:t>
              </a:r>
            </a:p>
          </p:txBody>
        </p:sp>
      </p:grpSp>
      <p:grpSp>
        <p:nvGrpSpPr>
          <p:cNvPr id="23556" name="Group 18"/>
          <p:cNvGrpSpPr>
            <a:grpSpLocks/>
          </p:cNvGrpSpPr>
          <p:nvPr/>
        </p:nvGrpSpPr>
        <p:grpSpPr bwMode="auto">
          <a:xfrm>
            <a:off x="1905000" y="3506792"/>
            <a:ext cx="5130800" cy="1108076"/>
            <a:chOff x="1659" y="2282"/>
            <a:chExt cx="3232" cy="698"/>
          </a:xfrm>
        </p:grpSpPr>
        <p:sp>
          <p:nvSpPr>
            <p:cNvPr id="23558" name="Text Box 12"/>
            <p:cNvSpPr txBox="1">
              <a:spLocks noChangeArrowheads="1"/>
            </p:cNvSpPr>
            <p:nvPr/>
          </p:nvSpPr>
          <p:spPr bwMode="auto">
            <a:xfrm>
              <a:off x="3295" y="2508"/>
              <a:ext cx="1596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0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0100  小数0.5</a:t>
              </a:r>
            </a:p>
          </p:txBody>
        </p:sp>
        <p:sp>
          <p:nvSpPr>
            <p:cNvPr id="23559" name="Text Box 13"/>
            <p:cNvSpPr txBox="1">
              <a:spLocks noChangeArrowheads="1"/>
            </p:cNvSpPr>
            <p:nvPr/>
          </p:nvSpPr>
          <p:spPr bwMode="auto">
            <a:xfrm>
              <a:off x="1659" y="2282"/>
              <a:ext cx="1348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4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 </a:t>
              </a:r>
              <a:r>
                <a:rPr lang="en-US" altLang="zh-CN" sz="18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800" baseline="-250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0    </a:t>
              </a:r>
              <a:r>
                <a:rPr lang="en-US" altLang="zh-CN" sz="18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800" baseline="-250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1    </a:t>
              </a:r>
              <a:r>
                <a:rPr lang="en-US" altLang="zh-CN" sz="18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800" baseline="-250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2     </a:t>
              </a:r>
              <a:r>
                <a:rPr lang="en-US" altLang="zh-CN" sz="18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1800" baseline="-250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3</a:t>
              </a:r>
              <a:r>
                <a:rPr lang="en-US" altLang="zh-CN" sz="1400" baseline="-250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 </a:t>
              </a:r>
            </a:p>
          </p:txBody>
        </p:sp>
        <p:sp>
          <p:nvSpPr>
            <p:cNvPr id="23560" name="Text Box 16"/>
            <p:cNvSpPr txBox="1">
              <a:spLocks noChangeArrowheads="1"/>
            </p:cNvSpPr>
            <p:nvPr/>
          </p:nvSpPr>
          <p:spPr bwMode="auto">
            <a:xfrm>
              <a:off x="1845" y="2643"/>
              <a:ext cx="236" cy="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4000" dirty="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·</a:t>
              </a:r>
            </a:p>
          </p:txBody>
        </p:sp>
      </p:grpSp>
      <p:sp>
        <p:nvSpPr>
          <p:cNvPr id="23557" name="Rectangle 19"/>
          <p:cNvSpPr>
            <a:spLocks noChangeArrowheads="1"/>
          </p:cNvSpPr>
          <p:nvPr/>
        </p:nvSpPr>
        <p:spPr bwMode="auto">
          <a:xfrm>
            <a:off x="469900" y="409575"/>
            <a:ext cx="8299450" cy="183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§2.1 数的定点表示</a:t>
            </a:r>
            <a:endParaRPr lang="zh-CN" altLang="en-US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8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    定点数：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操作数数据格式中小数点的位置是固定的。</a:t>
            </a:r>
          </a:p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计算机中的定点数只采用</a:t>
            </a:r>
            <a:r>
              <a:rPr lang="zh-CN" altLang="en-US" sz="2400" u="sng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纯整数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或者</a:t>
            </a:r>
            <a:r>
              <a:rPr lang="zh-CN" altLang="en-US" sz="2400" u="sng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纯小数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表示。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ChangeArrowheads="1"/>
          </p:cNvSpPr>
          <p:nvPr/>
        </p:nvSpPr>
        <p:spPr bwMode="auto">
          <a:xfrm>
            <a:off x="584200" y="604838"/>
            <a:ext cx="80518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19100"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定点数包括  1)带符号数（最高位表示符号）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indent="419100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 2)不带符号数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indent="419100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带符号数可用原码、补码、反码或移码等编码表示。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indent="419100"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（下面以小数为例）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2"/>
          <p:cNvSpPr>
            <a:spLocks noChangeArrowheads="1"/>
          </p:cNvSpPr>
          <p:nvPr/>
        </p:nvSpPr>
        <p:spPr bwMode="auto">
          <a:xfrm>
            <a:off x="0" y="328613"/>
            <a:ext cx="81026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571500"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2.1.1 原码表示法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571500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   编码规则：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最高位为符号位（0─正；1─负），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571500"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   数值部分与真值的绝对值相同。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5603" name="Rectangle 13"/>
          <p:cNvSpPr>
            <a:spLocks noChangeArrowheads="1"/>
          </p:cNvSpPr>
          <p:nvPr/>
        </p:nvSpPr>
        <p:spPr bwMode="auto">
          <a:xfrm>
            <a:off x="1244600" y="2114550"/>
            <a:ext cx="61468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例： 真值(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X)    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原码([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原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)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0.0010       0.0010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-0.1010       1.1010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0.0000       0.0000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-0.0000       1.0000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5604" name="Rectangle 17"/>
          <p:cNvSpPr>
            <a:spLocks noChangeArrowheads="1"/>
          </p:cNvSpPr>
          <p:nvPr/>
        </p:nvSpPr>
        <p:spPr bwMode="auto">
          <a:xfrm>
            <a:off x="1181100" y="4059238"/>
            <a:ext cx="6172200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8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对于纯小数，原码定义为：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8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[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原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=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25605" name="Group 14"/>
          <p:cNvGrpSpPr>
            <a:grpSpLocks/>
          </p:cNvGrpSpPr>
          <p:nvPr/>
        </p:nvGrpSpPr>
        <p:grpSpPr bwMode="auto">
          <a:xfrm>
            <a:off x="2947988" y="4875213"/>
            <a:ext cx="3425825" cy="935037"/>
            <a:chOff x="4456" y="2574"/>
            <a:chExt cx="5396" cy="1473"/>
          </a:xfrm>
        </p:grpSpPr>
        <p:sp>
          <p:nvSpPr>
            <p:cNvPr id="25607" name="Text Box 16"/>
            <p:cNvSpPr txBox="1">
              <a:spLocks noChangeArrowheads="1"/>
            </p:cNvSpPr>
            <p:nvPr/>
          </p:nvSpPr>
          <p:spPr bwMode="auto">
            <a:xfrm>
              <a:off x="4762" y="2574"/>
              <a:ext cx="5090" cy="1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9pPr>
            </a:lstStyle>
            <a:p>
              <a:pPr algn="l" eaLnBrk="1" hangingPunct="1">
                <a:lnSpc>
                  <a:spcPct val="11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0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X              0≤X&lt;1</a:t>
              </a:r>
              <a:endParaRPr lang="en-US" altLang="zh-CN" sz="1200">
                <a:latin typeface="黑体" pitchFamily="2" charset="-122"/>
                <a:ea typeface="黑体" pitchFamily="2" charset="-122"/>
              </a:endParaRPr>
            </a:p>
            <a:p>
              <a:pPr algn="l">
                <a:lnSpc>
                  <a:spcPct val="11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0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1-X = 1+|X|   -1&lt;X≤0</a:t>
              </a:r>
              <a:endParaRPr lang="en-US" altLang="zh-CN" sz="1200">
                <a:latin typeface="黑体" pitchFamily="2" charset="-122"/>
                <a:ea typeface="黑体" pitchFamily="2" charset="-122"/>
              </a:endParaRPr>
            </a:p>
            <a:p>
              <a:pPr algn="l">
                <a:lnSpc>
                  <a:spcPct val="11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zh-CN" sz="2800" b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5608" name="AutoShape 15"/>
            <p:cNvSpPr>
              <a:spLocks/>
            </p:cNvSpPr>
            <p:nvPr/>
          </p:nvSpPr>
          <p:spPr bwMode="auto">
            <a:xfrm>
              <a:off x="4456" y="2841"/>
              <a:ext cx="264" cy="624"/>
            </a:xfrm>
            <a:prstGeom prst="leftBrace">
              <a:avLst>
                <a:gd name="adj1" fmla="val 19697"/>
                <a:gd name="adj2" fmla="val 50000"/>
              </a:avLst>
            </a:prstGeom>
            <a:noFill/>
            <a:ln w="285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25606" name="Rectangle 19"/>
          <p:cNvSpPr>
            <a:spLocks noChangeArrowheads="1"/>
          </p:cNvSpPr>
          <p:nvPr/>
        </p:nvSpPr>
        <p:spPr bwMode="auto">
          <a:xfrm>
            <a:off x="0" y="2751138"/>
            <a:ext cx="91440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>
                <a:solidFill>
                  <a:srgbClr val="000080"/>
                </a:solidFill>
                <a:latin typeface="Times New Roman" pitchFamily="18" charset="0"/>
                <a:ea typeface="楷体_GB2312" pitchFamily="49" charset="-122"/>
              </a:rPr>
              <a:t> </a:t>
            </a:r>
            <a:endParaRPr lang="zh-CN" altLang="en-US" sz="1000">
              <a:latin typeface="楷体_GB2312" pitchFamily="49" charset="-122"/>
              <a:ea typeface="楷体_GB2312" pitchFamily="49" charset="-122"/>
            </a:endParaRPr>
          </a:p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zh-CN" altLang="en-US" sz="2400" b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950063"/>
              </p:ext>
            </p:extLst>
          </p:nvPr>
        </p:nvGraphicFramePr>
        <p:xfrm>
          <a:off x="1065213" y="1262063"/>
          <a:ext cx="7129462" cy="369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48" name="Document" r:id="rId3" imgW="6830416" imgH="3540242" progId="Word.Document.8">
                  <p:embed/>
                </p:oleObj>
              </mc:Choice>
              <mc:Fallback>
                <p:oleObj name="Document" r:id="rId3" imgW="6830416" imgH="3540242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5213" y="1262063"/>
                        <a:ext cx="7129462" cy="369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3300">
                                <a:alpha val="50195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C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876300" y="600075"/>
            <a:ext cx="6362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原码表示数的范围（以</a:t>
            </a:r>
            <a:r>
              <a:rPr lang="en-US" altLang="zh-CN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n=5</a:t>
            </a: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为例）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6628" name="Rectangle 64"/>
          <p:cNvSpPr>
            <a:spLocks noChangeArrowheads="1"/>
          </p:cNvSpPr>
          <p:nvPr/>
        </p:nvSpPr>
        <p:spPr bwMode="auto">
          <a:xfrm>
            <a:off x="622300" y="4191000"/>
            <a:ext cx="79375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    ∴ 正数有 2</a:t>
            </a:r>
            <a:r>
              <a:rPr lang="en-US" altLang="zh-CN" sz="2400" baseline="300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n-1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-1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个</a:t>
            </a: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       负数有 2</a:t>
            </a:r>
            <a:r>
              <a:rPr lang="en-US" altLang="zh-CN" sz="2400" baseline="300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n-1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-1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个</a:t>
            </a: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       零       2  个    ( 00...0  和 100...0 ）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j02860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308475"/>
            <a:ext cx="1296988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241300" y="515938"/>
            <a:ext cx="809466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571500"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原码的特点: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571500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简单、易懂（实质是表示数的符号和绝对值）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571500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乘除法规则较简单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571500"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加减法实现比较复杂（需要对符号位进行判断）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/>
          <p:cNvSpPr>
            <a:spLocks noChangeArrowheads="1"/>
          </p:cNvSpPr>
          <p:nvPr/>
        </p:nvSpPr>
        <p:spPr bwMode="auto">
          <a:xfrm>
            <a:off x="546100" y="419100"/>
            <a:ext cx="5156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2.1.2 补码表示法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 1.补码的编码规则 </a:t>
            </a:r>
          </a:p>
        </p:txBody>
      </p:sp>
      <p:graphicFrame>
        <p:nvGraphicFramePr>
          <p:cNvPr id="45364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1002925"/>
              </p:ext>
            </p:extLst>
          </p:nvPr>
        </p:nvGraphicFramePr>
        <p:xfrm>
          <a:off x="1258888" y="5189538"/>
          <a:ext cx="7124700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8" name="Document" r:id="rId3" imgW="7149399" imgH="914029" progId="Word.Document.8">
                  <p:embed/>
                </p:oleObj>
              </mc:Choice>
              <mc:Fallback>
                <p:oleObj name="Document" r:id="rId3" imgW="7149399" imgH="914029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5189538"/>
                        <a:ext cx="7124700" cy="903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6" name="Rectangle 9"/>
          <p:cNvSpPr>
            <a:spLocks noChangeArrowheads="1"/>
          </p:cNvSpPr>
          <p:nvPr/>
        </p:nvSpPr>
        <p:spPr bwMode="auto">
          <a:xfrm>
            <a:off x="622300" y="1538288"/>
            <a:ext cx="6883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  (1) 当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X≥0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时，[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X]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补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=[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X]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原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=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X</a:t>
            </a:r>
            <a:r>
              <a:rPr lang="en-US" altLang="zh-CN" sz="2400">
                <a:solidFill>
                  <a:srgbClr val="FF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</a:t>
            </a:r>
            <a:endParaRPr lang="zh-CN" altLang="en-US" sz="2400">
              <a:latin typeface="黑体" pitchFamily="2" charset="-122"/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28677" name="Rectangle 10"/>
          <p:cNvSpPr>
            <a:spLocks noChangeArrowheads="1"/>
          </p:cNvSpPr>
          <p:nvPr/>
        </p:nvSpPr>
        <p:spPr bwMode="auto">
          <a:xfrm>
            <a:off x="1193800" y="2205038"/>
            <a:ext cx="60198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571500" algn="just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 例如：</a:t>
            </a:r>
            <a:r>
              <a:rPr lang="en-US" altLang="zh-CN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X  = 0.11010 ，</a:t>
            </a:r>
            <a:endParaRPr lang="en-US" altLang="zh-CN" sz="1200" dirty="0">
              <a:latin typeface="黑体" pitchFamily="2" charset="-122"/>
              <a:ea typeface="黑体" pitchFamily="2" charset="-122"/>
            </a:endParaRPr>
          </a:p>
          <a:p>
            <a:pPr indent="571500"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      [X]</a:t>
            </a:r>
            <a:r>
              <a:rPr lang="zh-CN" altLang="en-US" sz="2000" baseline="-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原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= 0.11010 ，</a:t>
            </a:r>
            <a:endParaRPr lang="zh-CN" altLang="en-US" sz="1200" dirty="0">
              <a:latin typeface="黑体" pitchFamily="2" charset="-122"/>
              <a:ea typeface="黑体" pitchFamily="2" charset="-122"/>
            </a:endParaRPr>
          </a:p>
          <a:p>
            <a:pPr indent="571500" algn="l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      [</a:t>
            </a:r>
            <a:r>
              <a:rPr lang="en-US" altLang="zh-CN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000" baseline="-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补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= 0.11010</a:t>
            </a:r>
            <a:r>
              <a:rPr lang="zh-CN" altLang="en-US" sz="13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8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53643" name="Rectangle 11"/>
          <p:cNvSpPr>
            <a:spLocks noChangeArrowheads="1"/>
          </p:cNvSpPr>
          <p:nvPr/>
        </p:nvSpPr>
        <p:spPr bwMode="auto">
          <a:xfrm>
            <a:off x="1096963" y="3295650"/>
            <a:ext cx="8047037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054100" indent="-1054100"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(2) 当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X&lt;0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时，可借助[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原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转换为[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，方法有两种：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marL="1054100" indent="-1054100" algn="just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a)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[X]</a:t>
            </a:r>
            <a:r>
              <a:rPr lang="zh-CN" altLang="en-US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原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除掉符号位外的各位取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反，末位加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“1”。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marL="1054100" indent="-1054100" algn="l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b)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自低位向高位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尾数的第一个“1”及其右部的“0”保持不变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左部的各位取反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符号不变。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3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53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3643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546100" y="419100"/>
            <a:ext cx="5156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2.1.2 补码表示法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 1.补码的编码规则 </a:t>
            </a:r>
          </a:p>
        </p:txBody>
      </p:sp>
      <p:sp>
        <p:nvSpPr>
          <p:cNvPr id="29699" name="Rectangle 8"/>
          <p:cNvSpPr>
            <a:spLocks noChangeArrowheads="1"/>
          </p:cNvSpPr>
          <p:nvPr/>
        </p:nvSpPr>
        <p:spPr bwMode="auto">
          <a:xfrm>
            <a:off x="1393825" y="1676400"/>
            <a:ext cx="7750175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(3)</a:t>
            </a:r>
            <a:r>
              <a:rPr lang="en-US" altLang="zh-CN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补码最小负数</a:t>
            </a:r>
            <a:r>
              <a:rPr lang="zh-CN" altLang="en-US" sz="24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1.00…0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是个特殊的数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(真值为-1.00…0)</a:t>
            </a:r>
          </a:p>
          <a:p>
            <a:pPr algn="l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其最高位既表示符号位同时又是数值，没有原码。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7516582"/>
              </p:ext>
            </p:extLst>
          </p:nvPr>
        </p:nvGraphicFramePr>
        <p:xfrm>
          <a:off x="717550" y="1216025"/>
          <a:ext cx="7107238" cy="333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4" name="Document" r:id="rId3" imgW="6723848" imgH="3155558" progId="Word.Document.8">
                  <p:embed/>
                </p:oleObj>
              </mc:Choice>
              <mc:Fallback>
                <p:oleObj name="Document" r:id="rId3" imgW="6723848" imgH="3155558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550" y="1216025"/>
                        <a:ext cx="7107238" cy="333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3300">
                                <a:alpha val="50195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C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379413" y="600075"/>
            <a:ext cx="6565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补码表示数的范围（以</a:t>
            </a:r>
            <a:r>
              <a:rPr lang="en-US" altLang="zh-CN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n=5</a:t>
            </a: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为例）: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0724" name="Rectangle 6"/>
          <p:cNvSpPr>
            <a:spLocks noChangeArrowheads="1"/>
          </p:cNvSpPr>
          <p:nvPr/>
        </p:nvSpPr>
        <p:spPr bwMode="auto">
          <a:xfrm>
            <a:off x="954088" y="4359275"/>
            <a:ext cx="6530975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∴ 正数有  2</a:t>
            </a:r>
            <a:r>
              <a:rPr lang="en-US" altLang="zh-CN" sz="2400" baseline="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n-1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-1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个</a:t>
            </a:r>
            <a:endParaRPr lang="zh-CN" altLang="en-US" sz="2400">
              <a:latin typeface="黑体" pitchFamily="2" charset="-122"/>
              <a:ea typeface="黑体" pitchFamily="2" charset="-122"/>
              <a:cs typeface="Courier New" pitchFamily="49" charset="0"/>
            </a:endParaRPr>
          </a:p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负数有  2</a:t>
            </a:r>
            <a:r>
              <a:rPr lang="en-US" altLang="zh-CN" sz="2400" baseline="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n-1  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个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零      1  个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546100" y="419100"/>
            <a:ext cx="5156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2.1.2 补码表示法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 </a:t>
            </a:r>
            <a:r>
              <a:rPr lang="en-US" altLang="zh-CN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</a:t>
            </a: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补码的定义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482600" y="1516063"/>
            <a:ext cx="8355013" cy="201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571500"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(1)模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571500"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可理解为一个计量器的容量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也可理解为一个计数系统的计数范围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当数值到达该计数系统的模时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计数会重新回到0。模一般用</a:t>
            </a:r>
            <a:r>
              <a:rPr lang="en-US" altLang="zh-CN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MOD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表示。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546100" y="419100"/>
            <a:ext cx="5156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2.1.2 补码表示法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 </a:t>
            </a:r>
            <a:r>
              <a:rPr lang="en-US" altLang="zh-CN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</a:t>
            </a: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补码的定义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482600" y="1516063"/>
            <a:ext cx="8355013" cy="201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571500"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(1)模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571500"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可理解为一个计量器的容量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也可理解为一个计数系统的计数范围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当数值到达该计数系统的模时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计数会重新回到0。模一般用</a:t>
            </a:r>
            <a:r>
              <a:rPr lang="en-US" altLang="zh-CN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MOD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表示。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70" b="2692"/>
          <a:stretch/>
        </p:blipFill>
        <p:spPr>
          <a:xfrm>
            <a:off x="3311768" y="328245"/>
            <a:ext cx="5398477" cy="625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15994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546100" y="419100"/>
            <a:ext cx="5156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2.1.2 补码表示法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 </a:t>
            </a:r>
            <a:r>
              <a:rPr lang="en-US" altLang="zh-CN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</a:t>
            </a: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补码的定义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482600" y="1516063"/>
            <a:ext cx="8355013" cy="201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571500"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(1)模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indent="571500"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可理解为一个计量器的容量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也可理解为一个计数系统的计数范围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当数值到达该计数系统的模时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计数会重新回到0。模一般用</a:t>
            </a:r>
            <a:r>
              <a:rPr lang="en-US" altLang="zh-CN" sz="240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MOD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表示。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358775" y="3678238"/>
            <a:ext cx="7848600" cy="2559050"/>
            <a:chOff x="226" y="2317"/>
            <a:chExt cx="4944" cy="1612"/>
          </a:xfrm>
        </p:grpSpPr>
        <p:sp>
          <p:nvSpPr>
            <p:cNvPr id="31749" name="Rectangle 5"/>
            <p:cNvSpPr>
              <a:spLocks noChangeArrowheads="1"/>
            </p:cNvSpPr>
            <p:nvPr/>
          </p:nvSpPr>
          <p:spPr bwMode="auto">
            <a:xfrm>
              <a:off x="226" y="2317"/>
              <a:ext cx="4944" cy="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3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  对于二进制数，进行2</a:t>
              </a:r>
              <a:r>
                <a:rPr lang="en-US" altLang="zh-CN" sz="2400" baseline="300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n</a:t>
              </a:r>
              <a:r>
                <a:rPr lang="zh-CN" altLang="en-US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取模运算，其结果就是去掉2</a:t>
              </a:r>
              <a:r>
                <a:rPr lang="en-US" altLang="zh-CN" sz="2400" baseline="300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n</a:t>
              </a:r>
              <a:r>
                <a:rPr lang="zh-CN" altLang="en-US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位权及其左边的位后所剩下的值。</a:t>
              </a:r>
              <a:endParaRPr lang="zh-CN" altLang="en-US" sz="2400">
                <a:latin typeface="黑体" pitchFamily="2" charset="-122"/>
                <a:ea typeface="黑体" pitchFamily="2" charset="-122"/>
              </a:endParaRPr>
            </a:p>
            <a:p>
              <a:pPr algn="l" eaLnBrk="0" hangingPunct="0">
                <a:lnSpc>
                  <a:spcPct val="13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      例如：(110.1001)</a:t>
              </a:r>
              <a:r>
                <a:rPr lang="zh-CN" altLang="en-US" sz="2400" baseline="-300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2</a:t>
              </a:r>
              <a:r>
                <a:rPr lang="zh-CN" altLang="en-US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= (0.1001)</a:t>
              </a:r>
              <a:r>
                <a:rPr lang="zh-CN" altLang="en-US" sz="2400" baseline="-300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2</a:t>
              </a:r>
              <a:r>
                <a:rPr lang="zh-CN" altLang="en-US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(</a:t>
              </a:r>
              <a:r>
                <a:rPr lang="en-US" altLang="zh-CN" sz="240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MOD 2</a:t>
              </a:r>
              <a:r>
                <a:rPr lang="en-US" altLang="zh-CN" sz="2400" baseline="3000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1</a:t>
              </a:r>
              <a:r>
                <a:rPr lang="en-US" altLang="zh-CN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) </a:t>
              </a:r>
              <a:endParaRPr lang="en-US" altLang="zh-CN" sz="2400" b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31750" name="Group 6"/>
            <p:cNvGrpSpPr>
              <a:grpSpLocks/>
            </p:cNvGrpSpPr>
            <p:nvPr/>
          </p:nvGrpSpPr>
          <p:grpSpPr bwMode="auto">
            <a:xfrm>
              <a:off x="859" y="3394"/>
              <a:ext cx="1790" cy="535"/>
              <a:chOff x="1107" y="1444"/>
              <a:chExt cx="1790" cy="535"/>
            </a:xfrm>
          </p:grpSpPr>
          <p:sp>
            <p:nvSpPr>
              <p:cNvPr id="31752" name="Rectangle 7"/>
              <p:cNvSpPr>
                <a:spLocks noChangeArrowheads="1"/>
              </p:cNvSpPr>
              <p:nvPr/>
            </p:nvSpPr>
            <p:spPr bwMode="auto">
              <a:xfrm>
                <a:off x="1399" y="1661"/>
                <a:ext cx="243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0</a:t>
                </a:r>
                <a:endParaRPr lang="zh-CN" altLang="en-US" sz="2200">
                  <a:latin typeface="黑体" pitchFamily="2" charset="-122"/>
                  <a:ea typeface="黑体" pitchFamily="2" charset="-122"/>
                </a:endParaRPr>
              </a:p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200" b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31753" name="Rectangle 8"/>
              <p:cNvSpPr>
                <a:spLocks noChangeArrowheads="1"/>
              </p:cNvSpPr>
              <p:nvPr/>
            </p:nvSpPr>
            <p:spPr bwMode="auto">
              <a:xfrm>
                <a:off x="1367" y="1661"/>
                <a:ext cx="307" cy="22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31754" name="Rectangle 9"/>
              <p:cNvSpPr>
                <a:spLocks noChangeArrowheads="1"/>
              </p:cNvSpPr>
              <p:nvPr/>
            </p:nvSpPr>
            <p:spPr bwMode="auto">
              <a:xfrm>
                <a:off x="1706" y="1661"/>
                <a:ext cx="24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1</a:t>
                </a:r>
                <a:endParaRPr lang="zh-CN" altLang="en-US" sz="2200">
                  <a:latin typeface="黑体" pitchFamily="2" charset="-122"/>
                  <a:ea typeface="黑体" pitchFamily="2" charset="-122"/>
                </a:endParaRPr>
              </a:p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200" b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31755" name="Rectangle 10"/>
              <p:cNvSpPr>
                <a:spLocks noChangeArrowheads="1"/>
              </p:cNvSpPr>
              <p:nvPr/>
            </p:nvSpPr>
            <p:spPr bwMode="auto">
              <a:xfrm>
                <a:off x="1674" y="1661"/>
                <a:ext cx="306" cy="22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31756" name="Rectangle 11"/>
              <p:cNvSpPr>
                <a:spLocks noChangeArrowheads="1"/>
              </p:cNvSpPr>
              <p:nvPr/>
            </p:nvSpPr>
            <p:spPr bwMode="auto">
              <a:xfrm>
                <a:off x="2012" y="1661"/>
                <a:ext cx="243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0</a:t>
                </a:r>
                <a:endParaRPr lang="zh-CN" altLang="en-US" sz="2200">
                  <a:latin typeface="黑体" pitchFamily="2" charset="-122"/>
                  <a:ea typeface="黑体" pitchFamily="2" charset="-122"/>
                </a:endParaRPr>
              </a:p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200" b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31757" name="Rectangle 12"/>
              <p:cNvSpPr>
                <a:spLocks noChangeArrowheads="1"/>
              </p:cNvSpPr>
              <p:nvPr/>
            </p:nvSpPr>
            <p:spPr bwMode="auto">
              <a:xfrm>
                <a:off x="1980" y="1661"/>
                <a:ext cx="307" cy="22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31758" name="Rectangle 13"/>
              <p:cNvSpPr>
                <a:spLocks noChangeArrowheads="1"/>
              </p:cNvSpPr>
              <p:nvPr/>
            </p:nvSpPr>
            <p:spPr bwMode="auto">
              <a:xfrm>
                <a:off x="2319" y="1661"/>
                <a:ext cx="24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0</a:t>
                </a:r>
                <a:endParaRPr lang="zh-CN" altLang="en-US" sz="2200">
                  <a:latin typeface="黑体" pitchFamily="2" charset="-122"/>
                  <a:ea typeface="黑体" pitchFamily="2" charset="-122"/>
                </a:endParaRPr>
              </a:p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200" b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31759" name="Rectangle 14"/>
              <p:cNvSpPr>
                <a:spLocks noChangeArrowheads="1"/>
              </p:cNvSpPr>
              <p:nvPr/>
            </p:nvSpPr>
            <p:spPr bwMode="auto">
              <a:xfrm>
                <a:off x="2287" y="1661"/>
                <a:ext cx="306" cy="22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31760" name="Text Box 15"/>
              <p:cNvSpPr txBox="1">
                <a:spLocks noChangeArrowheads="1"/>
              </p:cNvSpPr>
              <p:nvPr/>
            </p:nvSpPr>
            <p:spPr bwMode="auto">
              <a:xfrm>
                <a:off x="1107" y="1444"/>
                <a:ext cx="1354" cy="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1pPr>
                <a:lvl2pPr marL="742950" indent="-28575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2pPr>
                <a:lvl3pPr marL="11430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3pPr>
                <a:lvl4pPr marL="16002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4pPr>
                <a:lvl5pPr marL="20574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9pPr>
              </a:lstStyle>
              <a:p>
                <a:pPr algn="just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zh-CN" altLang="en-US" sz="2200">
                    <a:solidFill>
                      <a:srgbClr val="FF0000"/>
                    </a:solidFill>
                    <a:latin typeface="黑体" pitchFamily="2" charset="-122"/>
                    <a:ea typeface="黑体" pitchFamily="2" charset="-122"/>
                  </a:rPr>
                  <a:t>2</a:t>
                </a:r>
                <a:r>
                  <a:rPr kumimoji="0" lang="zh-CN" altLang="en-US" sz="2200" baseline="30000">
                    <a:solidFill>
                      <a:srgbClr val="FF0000"/>
                    </a:solidFill>
                    <a:latin typeface="黑体" pitchFamily="2" charset="-122"/>
                    <a:ea typeface="黑体" pitchFamily="2" charset="-122"/>
                  </a:rPr>
                  <a:t>1 </a:t>
                </a:r>
                <a:r>
                  <a:rPr kumimoji="0" lang="zh-CN" altLang="en-US" sz="2200" baseline="30000">
                    <a:solidFill>
                      <a:srgbClr val="008000"/>
                    </a:solidFill>
                    <a:latin typeface="黑体" pitchFamily="2" charset="-122"/>
                    <a:ea typeface="黑体" pitchFamily="2" charset="-122"/>
                  </a:rPr>
                  <a:t> </a:t>
                </a:r>
                <a:r>
                  <a:rPr kumimoji="0" lang="zh-CN" altLang="en-US" sz="2200">
                    <a:solidFill>
                      <a:srgbClr val="008000"/>
                    </a:solidFill>
                    <a:latin typeface="黑体" pitchFamily="2" charset="-122"/>
                    <a:ea typeface="黑体" pitchFamily="2" charset="-122"/>
                  </a:rPr>
                  <a:t>2</a:t>
                </a:r>
                <a:r>
                  <a:rPr kumimoji="0" lang="zh-CN" altLang="en-US" sz="2200" baseline="30000">
                    <a:solidFill>
                      <a:srgbClr val="008000"/>
                    </a:solidFill>
                    <a:latin typeface="黑体" pitchFamily="2" charset="-122"/>
                    <a:ea typeface="黑体" pitchFamily="2" charset="-122"/>
                  </a:rPr>
                  <a:t>0</a:t>
                </a:r>
                <a:r>
                  <a:rPr kumimoji="0" lang="zh-CN" altLang="en-US" sz="2200" baseline="-25000">
                    <a:solidFill>
                      <a:srgbClr val="008000"/>
                    </a:solidFill>
                    <a:latin typeface="黑体" pitchFamily="2" charset="-122"/>
                    <a:ea typeface="黑体" pitchFamily="2" charset="-122"/>
                  </a:rPr>
                  <a:t>     </a:t>
                </a:r>
                <a:endParaRPr kumimoji="0" lang="zh-CN" altLang="en-US" sz="220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31761" name="Oval 16"/>
              <p:cNvSpPr>
                <a:spLocks noChangeArrowheads="1"/>
              </p:cNvSpPr>
              <p:nvPr/>
            </p:nvSpPr>
            <p:spPr bwMode="auto">
              <a:xfrm>
                <a:off x="1667" y="1946"/>
                <a:ext cx="37" cy="33"/>
              </a:xfrm>
              <a:prstGeom prst="ellipse">
                <a:avLst/>
              </a:prstGeom>
              <a:solidFill>
                <a:srgbClr val="000080"/>
              </a:solidFill>
              <a:ln w="9525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31762" name="Rectangle 17"/>
              <p:cNvSpPr>
                <a:spLocks noChangeArrowheads="1"/>
              </p:cNvSpPr>
              <p:nvPr/>
            </p:nvSpPr>
            <p:spPr bwMode="auto">
              <a:xfrm>
                <a:off x="2591" y="1661"/>
                <a:ext cx="306" cy="22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31763" name="Rectangle 18"/>
              <p:cNvSpPr>
                <a:spLocks noChangeArrowheads="1"/>
              </p:cNvSpPr>
              <p:nvPr/>
            </p:nvSpPr>
            <p:spPr bwMode="auto">
              <a:xfrm>
                <a:off x="2631" y="1661"/>
                <a:ext cx="24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1</a:t>
                </a:r>
                <a:endParaRPr lang="zh-CN" altLang="en-US" sz="2200">
                  <a:latin typeface="黑体" pitchFamily="2" charset="-122"/>
                  <a:ea typeface="黑体" pitchFamily="2" charset="-122"/>
                </a:endParaRPr>
              </a:p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200" b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pic>
          <p:nvPicPr>
            <p:cNvPr id="31751" name="Picture 2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" y="2441"/>
              <a:ext cx="33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27005911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1739900" y="2322513"/>
            <a:ext cx="1751013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 dirty="0" smtClean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kumimoji="0" lang="zh-CN" altLang="en-US" sz="2000" baseline="30000" dirty="0" smtClean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1    </a:t>
            </a:r>
            <a:r>
              <a:rPr kumimoji="0" lang="zh-CN" altLang="en-US" sz="2000" dirty="0" smtClean="0">
                <a:latin typeface="黑体" pitchFamily="2" charset="-122"/>
                <a:ea typeface="黑体" pitchFamily="2" charset="-122"/>
              </a:rPr>
              <a:t>2</a:t>
            </a:r>
            <a:r>
              <a:rPr kumimoji="0" lang="zh-CN" altLang="en-US" sz="2000" baseline="30000" dirty="0" smtClean="0">
                <a:latin typeface="黑体" pitchFamily="2" charset="-122"/>
                <a:ea typeface="黑体" pitchFamily="2" charset="-122"/>
              </a:rPr>
              <a:t>0</a:t>
            </a:r>
            <a:r>
              <a:rPr kumimoji="0" lang="zh-CN" altLang="en-US" sz="2000" baseline="-25000" dirty="0" smtClean="0">
                <a:latin typeface="黑体" pitchFamily="2" charset="-122"/>
                <a:ea typeface="黑体" pitchFamily="2" charset="-122"/>
              </a:rPr>
              <a:t> </a:t>
            </a:r>
            <a:r>
              <a:rPr kumimoji="0" lang="zh-CN" altLang="en-US" sz="2000" baseline="-25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   </a:t>
            </a:r>
            <a:endParaRPr kumimoji="0" lang="zh-CN" altLang="en-US" sz="2000" dirty="0">
              <a:solidFill>
                <a:srgbClr val="008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2771" name="Oval 6"/>
          <p:cNvSpPr>
            <a:spLocks noChangeArrowheads="1"/>
          </p:cNvSpPr>
          <p:nvPr/>
        </p:nvSpPr>
        <p:spPr bwMode="auto">
          <a:xfrm>
            <a:off x="2693988" y="3152775"/>
            <a:ext cx="58737" cy="57150"/>
          </a:xfrm>
          <a:prstGeom prst="ellipse">
            <a:avLst/>
          </a:prstGeom>
          <a:solidFill>
            <a:srgbClr val="000080"/>
          </a:solidFill>
          <a:ln w="952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32772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0297803"/>
              </p:ext>
            </p:extLst>
          </p:nvPr>
        </p:nvGraphicFramePr>
        <p:xfrm>
          <a:off x="1096963" y="2632075"/>
          <a:ext cx="58674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7" name="Document" r:id="rId3" imgW="5582412" imgH="714756" progId="Word.Document.8">
                  <p:embed/>
                </p:oleObj>
              </mc:Choice>
              <mc:Fallback>
                <p:oleObj name="Document" r:id="rId3" imgW="5582412" imgH="714756" progId="Word.Document.8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6963" y="2632075"/>
                        <a:ext cx="586740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3" name="Freeform 27"/>
          <p:cNvSpPr>
            <a:spLocks/>
          </p:cNvSpPr>
          <p:nvPr/>
        </p:nvSpPr>
        <p:spPr bwMode="auto">
          <a:xfrm>
            <a:off x="1803400" y="2279650"/>
            <a:ext cx="360363" cy="852488"/>
          </a:xfrm>
          <a:custGeom>
            <a:avLst/>
            <a:gdLst>
              <a:gd name="T0" fmla="*/ 2147483647 w 227"/>
              <a:gd name="T1" fmla="*/ 0 h 136"/>
              <a:gd name="T2" fmla="*/ 2147483647 w 227"/>
              <a:gd name="T3" fmla="*/ 0 h 136"/>
              <a:gd name="T4" fmla="*/ 2147483647 w 227"/>
              <a:gd name="T5" fmla="*/ 2147483647 h 136"/>
              <a:gd name="T6" fmla="*/ 0 w 227"/>
              <a:gd name="T7" fmla="*/ 2147483647 h 136"/>
              <a:gd name="T8" fmla="*/ 0 60000 65536"/>
              <a:gd name="T9" fmla="*/ 0 60000 65536"/>
              <a:gd name="T10" fmla="*/ 0 60000 65536"/>
              <a:gd name="T11" fmla="*/ 0 60000 65536"/>
              <a:gd name="T12" fmla="*/ 0 w 227"/>
              <a:gd name="T13" fmla="*/ 0 h 136"/>
              <a:gd name="T14" fmla="*/ 227 w 227"/>
              <a:gd name="T15" fmla="*/ 136 h 1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7" h="136">
                <a:moveTo>
                  <a:pt x="7" y="0"/>
                </a:moveTo>
                <a:lnTo>
                  <a:pt x="227" y="0"/>
                </a:lnTo>
                <a:lnTo>
                  <a:pt x="227" y="136"/>
                </a:lnTo>
                <a:lnTo>
                  <a:pt x="0" y="136"/>
                </a:lnTo>
              </a:path>
            </a:pathLst>
          </a:custGeom>
          <a:noFill/>
          <a:ln w="19050" cap="flat" cmpd="sng">
            <a:solidFill>
              <a:schemeClr val="hlink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2774" name="Rectangle 30"/>
          <p:cNvSpPr>
            <a:spLocks noChangeArrowheads="1"/>
          </p:cNvSpPr>
          <p:nvPr/>
        </p:nvSpPr>
        <p:spPr bwMode="auto">
          <a:xfrm>
            <a:off x="971550" y="1019175"/>
            <a:ext cx="6604000" cy="112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对于纯小数，补码定义为：</a:t>
            </a:r>
          </a:p>
          <a:p>
            <a:pPr algn="l" eaLnBrk="0" hangingPunct="0">
              <a:lnSpc>
                <a:spcPct val="14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       [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X]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补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= 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X+2</a:t>
            </a:r>
            <a:r>
              <a:rPr lang="en-US" altLang="zh-CN" sz="2400" baseline="300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1 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(mod </a:t>
            </a:r>
            <a:r>
              <a:rPr lang="en-US" altLang="zh-CN" sz="2400">
                <a:solidFill>
                  <a:srgbClr val="FF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2</a:t>
            </a:r>
            <a:r>
              <a:rPr lang="en-US" altLang="zh-CN" sz="2400" baseline="30000">
                <a:solidFill>
                  <a:srgbClr val="FF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1</a:t>
            </a:r>
            <a:r>
              <a:rPr lang="en-US" altLang="zh-CN" sz="2400" baseline="300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)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56735" name="Rectangle 31"/>
          <p:cNvSpPr>
            <a:spLocks noChangeArrowheads="1"/>
          </p:cNvSpPr>
          <p:nvPr/>
        </p:nvSpPr>
        <p:spPr bwMode="auto">
          <a:xfrm>
            <a:off x="985838" y="3454400"/>
            <a:ext cx="77803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   例： 真值(</a:t>
            </a:r>
            <a:r>
              <a:rPr lang="en-US" altLang="zh-CN" sz="20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x)     </a:t>
            </a:r>
            <a:r>
              <a:rPr lang="zh-CN" altLang="en-US" sz="20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补码([</a:t>
            </a:r>
            <a:r>
              <a:rPr lang="en-US" altLang="zh-CN" sz="20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000" baseline="-300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补</a:t>
            </a:r>
            <a:r>
              <a:rPr lang="zh-CN" altLang="en-US" sz="20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)</a:t>
            </a:r>
            <a:endParaRPr lang="zh-CN" altLang="en-US" sz="1200">
              <a:latin typeface="黑体" pitchFamily="2" charset="-122"/>
              <a:ea typeface="黑体" pitchFamily="2" charset="-122"/>
              <a:cs typeface="Courier New" pitchFamily="49" charset="0"/>
            </a:endParaRPr>
          </a:p>
          <a:p>
            <a:pPr algn="just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         0.0010       0.0010 （ =  0.0010 </a:t>
            </a:r>
            <a:r>
              <a:rPr lang="en-US" altLang="zh-CN" sz="20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+10.</a:t>
            </a:r>
            <a:r>
              <a:rPr lang="zh-CN" altLang="en-US" sz="2000" baseline="300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0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0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mod 2</a:t>
            </a:r>
            <a:r>
              <a:rPr lang="en-US" altLang="zh-CN" sz="2000" baseline="300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sz="20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）</a:t>
            </a:r>
            <a:endParaRPr lang="en-US" altLang="zh-CN" sz="12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        -0.1010       1.0110 （ = -0.1010 +10.</a:t>
            </a:r>
            <a:r>
              <a:rPr lang="zh-CN" altLang="en-US" sz="2000" baseline="300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en-US" altLang="zh-CN" sz="20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mod 2</a:t>
            </a:r>
            <a:r>
              <a:rPr lang="en-US" altLang="zh-CN" sz="2000" baseline="300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sz="20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）</a:t>
            </a:r>
            <a:r>
              <a:rPr lang="en-US" altLang="zh-CN" sz="1300">
                <a:latin typeface="黑体" pitchFamily="2" charset="-122"/>
                <a:ea typeface="黑体" pitchFamily="2" charset="-122"/>
              </a:rPr>
              <a:t> </a:t>
            </a:r>
            <a:endParaRPr lang="en-US" altLang="zh-CN" sz="28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56736" name="Rectangle 32"/>
          <p:cNvSpPr>
            <a:spLocks noChangeArrowheads="1"/>
          </p:cNvSpPr>
          <p:nvPr/>
        </p:nvSpPr>
        <p:spPr bwMode="auto">
          <a:xfrm>
            <a:off x="977900" y="4876800"/>
            <a:ext cx="7099300" cy="962025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50000">
                <a:srgbClr val="F5E3F3"/>
              </a:gs>
              <a:gs pos="100000">
                <a:srgbClr val="ADD6FF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z="24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2" charset="-122"/>
                <a:ea typeface="黑体" pitchFamily="2" charset="-122"/>
              </a:rPr>
              <a:t>？</a:t>
            </a:r>
            <a:r>
              <a:rPr lang="zh-CN" altLang="en-US" sz="2400" i="1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思考：</a:t>
            </a:r>
            <a:r>
              <a:rPr lang="zh-CN" altLang="en-US" sz="2400" i="1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整数的补码定义式子？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z="2400" i="1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同一数值，不同位数的补码之间的关系？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2777" name="Rectangle 33"/>
          <p:cNvSpPr>
            <a:spLocks noChangeArrowheads="1"/>
          </p:cNvSpPr>
          <p:nvPr/>
        </p:nvSpPr>
        <p:spPr bwMode="auto">
          <a:xfrm>
            <a:off x="987425" y="630238"/>
            <a:ext cx="815657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09600" indent="-609600" algn="l"/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2)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补码的数学定义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6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56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6735" grpId="0" autoUpdateAnimBg="0"/>
      <p:bldP spid="456736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0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8826765"/>
              </p:ext>
            </p:extLst>
          </p:nvPr>
        </p:nvGraphicFramePr>
        <p:xfrm>
          <a:off x="571500" y="2389188"/>
          <a:ext cx="6115050" cy="190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76" name="Document" r:id="rId3" imgW="5859065" imgH="1828058" progId="Word.Document.8">
                  <p:embed/>
                </p:oleObj>
              </mc:Choice>
              <mc:Fallback>
                <p:oleObj name="Document" r:id="rId3" imgW="5859065" imgH="1828058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2389188"/>
                        <a:ext cx="6115050" cy="190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5158564"/>
              </p:ext>
            </p:extLst>
          </p:nvPr>
        </p:nvGraphicFramePr>
        <p:xfrm>
          <a:off x="1516063" y="4108450"/>
          <a:ext cx="724535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77" name="Document" r:id="rId5" imgW="7106916" imgH="1058330" progId="Word.Document.8">
                  <p:embed/>
                </p:oleObj>
              </mc:Choice>
              <mc:Fallback>
                <p:oleObj name="Document" r:id="rId5" imgW="7106916" imgH="105833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6063" y="4108450"/>
                        <a:ext cx="7245350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36563" y="5343525"/>
            <a:ext cx="8469312" cy="701675"/>
            <a:chOff x="275" y="3366"/>
            <a:chExt cx="5253" cy="435"/>
          </a:xfrm>
        </p:grpSpPr>
        <p:graphicFrame>
          <p:nvGraphicFramePr>
            <p:cNvPr id="33798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0037871"/>
                </p:ext>
              </p:extLst>
            </p:nvPr>
          </p:nvGraphicFramePr>
          <p:xfrm>
            <a:off x="675" y="3366"/>
            <a:ext cx="4853" cy="4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278" name="Document" r:id="rId7" imgW="7856850" imgH="704594" progId="Word.Document.8">
                    <p:embed/>
                  </p:oleObj>
                </mc:Choice>
                <mc:Fallback>
                  <p:oleObj name="Document" r:id="rId7" imgW="7856850" imgH="704594" progId="Word.Document.8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5" y="3366"/>
                          <a:ext cx="4853" cy="4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799" name="Object 6"/>
            <p:cNvGraphicFramePr>
              <a:graphicFrameLocks noChangeAspect="1"/>
            </p:cNvGraphicFramePr>
            <p:nvPr/>
          </p:nvGraphicFramePr>
          <p:xfrm>
            <a:off x="275" y="3395"/>
            <a:ext cx="336" cy="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279" name="BMP 图象" r:id="rId9" imgW="809738" imgH="438095" progId="Paint.Picture">
                    <p:embed/>
                  </p:oleObj>
                </mc:Choice>
                <mc:Fallback>
                  <p:oleObj name="BMP 图象" r:id="rId9" imgW="809738" imgH="438095" progId="Paint.Picture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5" y="3395"/>
                          <a:ext cx="336" cy="2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584200" y="430213"/>
            <a:ext cx="8318500" cy="1609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3．变形补码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20000"/>
              </a:lnSpc>
              <a:spcBef>
                <a:spcPts val="60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采用双符号位或更多的符号位，可扩大数的表示范围，通常在运算时用，以判别运算是否溢出。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0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60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508000" y="374650"/>
            <a:ext cx="8229600" cy="2939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2.1.3 反码表示法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20000"/>
              </a:lnSpc>
              <a:spcBef>
                <a:spcPts val="60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反码表示法与补码表示法有许多类似之处，对于正数，数值部分与真值形式相同；对于负数，将真值的数值部分按位取反。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 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   反码运算不方便，一般很少用于作算术运算。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758649"/>
              </p:ext>
            </p:extLst>
          </p:nvPr>
        </p:nvGraphicFramePr>
        <p:xfrm>
          <a:off x="612775" y="579438"/>
          <a:ext cx="5730875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25" name="Document" r:id="rId3" imgW="5753578" imgH="544459" progId="Word.Document.8">
                  <p:embed/>
                </p:oleObj>
              </mc:Choice>
              <mc:Fallback>
                <p:oleObj name="Document" r:id="rId3" imgW="5753578" imgH="544459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75" y="579438"/>
                        <a:ext cx="5730875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5195744"/>
              </p:ext>
            </p:extLst>
          </p:nvPr>
        </p:nvGraphicFramePr>
        <p:xfrm>
          <a:off x="779463" y="1258888"/>
          <a:ext cx="514350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26" name="位图图像" r:id="rId5" imgW="809738" imgH="438095" progId="Paint.Picture">
                  <p:embed/>
                </p:oleObj>
              </mc:Choice>
              <mc:Fallback>
                <p:oleObj name="位图图像" r:id="rId5" imgW="809738" imgH="43809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3" y="1258888"/>
                        <a:ext cx="514350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285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0705674"/>
              </p:ext>
            </p:extLst>
          </p:nvPr>
        </p:nvGraphicFramePr>
        <p:xfrm>
          <a:off x="822325" y="3843338"/>
          <a:ext cx="7685088" cy="222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27" name="Document" r:id="rId7" imgW="7356414" imgH="2126376" progId="Word.Document.8">
                  <p:embed/>
                </p:oleObj>
              </mc:Choice>
              <mc:Fallback>
                <p:oleObj name="Document" r:id="rId7" imgW="7356414" imgH="2126376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3843338"/>
                        <a:ext cx="7685088" cy="222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Rectangle 9"/>
          <p:cNvSpPr>
            <a:spLocks noChangeArrowheads="1"/>
          </p:cNvSpPr>
          <p:nvPr/>
        </p:nvSpPr>
        <p:spPr bwMode="auto">
          <a:xfrm>
            <a:off x="1282700" y="1102360"/>
            <a:ext cx="7378700" cy="919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真值是没有经过编码的直观数据表示方式，一般用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表示,其值可带正负号；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74700" y="2209486"/>
            <a:ext cx="7696200" cy="1363663"/>
            <a:chOff x="488" y="1363"/>
            <a:chExt cx="4848" cy="859"/>
          </a:xfrm>
        </p:grpSpPr>
        <p:graphicFrame>
          <p:nvGraphicFramePr>
            <p:cNvPr id="35847" name="Object 5"/>
            <p:cNvGraphicFramePr>
              <a:graphicFrameLocks noChangeAspect="1"/>
            </p:cNvGraphicFramePr>
            <p:nvPr/>
          </p:nvGraphicFramePr>
          <p:xfrm>
            <a:off x="488" y="1458"/>
            <a:ext cx="324" cy="1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328" name="位图图像" r:id="rId9" imgW="809738" imgH="438095" progId="Paint.Picture">
                    <p:embed/>
                  </p:oleObj>
                </mc:Choice>
                <mc:Fallback>
                  <p:oleObj name="位图图像" r:id="rId9" imgW="809738" imgH="438095" progId="Paint.Picture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8" y="1458"/>
                          <a:ext cx="324" cy="1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CC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48" name="Rectangle 10"/>
            <p:cNvSpPr>
              <a:spLocks noChangeArrowheads="1"/>
            </p:cNvSpPr>
            <p:nvPr/>
          </p:nvSpPr>
          <p:spPr bwMode="auto">
            <a:xfrm>
              <a:off x="808" y="1363"/>
              <a:ext cx="4528" cy="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编码后的数据（如原码、补码、反码等）</a:t>
              </a:r>
              <a:endParaRPr lang="zh-CN" altLang="en-US" sz="2400" dirty="0">
                <a:latin typeface="黑体" pitchFamily="2" charset="-122"/>
                <a:ea typeface="黑体" pitchFamily="2" charset="-122"/>
              </a:endParaRPr>
            </a:p>
            <a:p>
              <a:pPr algn="just" eaLnBrk="0" hangingPunct="0">
                <a:lnSpc>
                  <a:spcPct val="12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已经把正负符号数字化了，</a:t>
              </a:r>
              <a:endParaRPr lang="zh-CN" altLang="en-US" sz="2400" dirty="0">
                <a:latin typeface="黑体" pitchFamily="2" charset="-122"/>
                <a:ea typeface="黑体" pitchFamily="2" charset="-122"/>
              </a:endParaRPr>
            </a:p>
            <a:p>
              <a:pPr algn="l" eaLnBrk="0" hangingPunct="0">
                <a:lnSpc>
                  <a:spcPct val="12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其位数有规定，不能随便忽略任何位置上的0或1。</a:t>
              </a:r>
              <a:r>
                <a:rPr lang="zh-CN" altLang="en-US" sz="2400" dirty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400" b="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62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571500" y="846138"/>
            <a:ext cx="8572500" cy="587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习题：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P46 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2-4，2-7，2-9</a:t>
            </a:r>
            <a:endParaRPr lang="en-US" altLang="zh-CN" sz="2400" dirty="0"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023457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Oval 4"/>
          <p:cNvSpPr>
            <a:spLocks noChangeArrowheads="1"/>
          </p:cNvSpPr>
          <p:nvPr/>
        </p:nvSpPr>
        <p:spPr bwMode="auto">
          <a:xfrm>
            <a:off x="950913" y="1808163"/>
            <a:ext cx="287337" cy="287337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50000">
                <a:srgbClr val="FF896D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6867" name="Rectangle 8"/>
          <p:cNvSpPr>
            <a:spLocks noChangeArrowheads="1"/>
          </p:cNvSpPr>
          <p:nvPr/>
        </p:nvSpPr>
        <p:spPr bwMode="auto">
          <a:xfrm>
            <a:off x="635000" y="404813"/>
            <a:ext cx="5715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2.1.4 三种码制的比较与转换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  1．比较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6868" name="Rectangle 9"/>
          <p:cNvSpPr>
            <a:spLocks noChangeArrowheads="1"/>
          </p:cNvSpPr>
          <p:nvPr/>
        </p:nvSpPr>
        <p:spPr bwMode="auto">
          <a:xfrm>
            <a:off x="1250950" y="1663700"/>
            <a:ext cx="7473950" cy="919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补码的符号位可以和数值位一起参加运算，但原码的符号位和数值位须分开处理；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946150" y="2962278"/>
            <a:ext cx="7823200" cy="1363663"/>
            <a:chOff x="528" y="1857"/>
            <a:chExt cx="4928" cy="859"/>
          </a:xfrm>
        </p:grpSpPr>
        <p:sp>
          <p:nvSpPr>
            <p:cNvPr id="36870" name="Oval 7"/>
            <p:cNvSpPr>
              <a:spLocks noChangeArrowheads="1"/>
            </p:cNvSpPr>
            <p:nvPr/>
          </p:nvSpPr>
          <p:spPr bwMode="auto">
            <a:xfrm>
              <a:off x="528" y="1950"/>
              <a:ext cx="181" cy="181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50000">
                  <a:srgbClr val="FF896D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36871" name="Rectangle 10"/>
            <p:cNvSpPr>
              <a:spLocks noChangeArrowheads="1"/>
            </p:cNvSpPr>
            <p:nvPr/>
          </p:nvSpPr>
          <p:spPr bwMode="auto">
            <a:xfrm>
              <a:off x="728" y="1857"/>
              <a:ext cx="4728" cy="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原码、反码表示0及正、负数的范围是对称的，而补码0的表示形式是唯一，负数能多表示一个数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(</a:t>
              </a: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绝对值最大的负数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)</a:t>
              </a: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，其值等于-2</a:t>
              </a:r>
              <a:r>
                <a:rPr lang="en-US" altLang="zh-CN" sz="2400" baseline="30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n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（</a:t>
              </a: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纯整数）或-1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(</a:t>
              </a: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纯小数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)</a:t>
              </a: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。</a:t>
              </a:r>
              <a:r>
                <a:rPr lang="zh-CN" altLang="en-US" sz="2400" dirty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400" b="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ChangeArrowheads="1"/>
          </p:cNvSpPr>
          <p:nvPr/>
        </p:nvSpPr>
        <p:spPr bwMode="auto">
          <a:xfrm>
            <a:off x="635000" y="404813"/>
            <a:ext cx="5715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2.1.4 三种码制的比较与转换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  1．转换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7891" name="Rectangle 7"/>
          <p:cNvSpPr>
            <a:spLocks noChangeArrowheads="1"/>
          </p:cNvSpPr>
          <p:nvPr/>
        </p:nvSpPr>
        <p:spPr bwMode="auto">
          <a:xfrm>
            <a:off x="1117600" y="1704975"/>
            <a:ext cx="6540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(1) 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X&gt;0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时，[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原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=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[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反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= [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= 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 ；</a:t>
            </a:r>
            <a:r>
              <a:rPr lang="en-US" altLang="zh-CN" sz="2400">
                <a:latin typeface="黑体" pitchFamily="2" charset="-122"/>
                <a:ea typeface="黑体" pitchFamily="2" charset="-122"/>
              </a:rPr>
              <a:t> </a:t>
            </a:r>
            <a:endParaRPr lang="en-US" altLang="zh-CN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420688" y="2216150"/>
            <a:ext cx="8128000" cy="1754188"/>
            <a:chOff x="256" y="1396"/>
            <a:chExt cx="5120" cy="1105"/>
          </a:xfrm>
        </p:grpSpPr>
        <p:sp>
          <p:nvSpPr>
            <p:cNvPr id="37894" name="Rectangle 8"/>
            <p:cNvSpPr>
              <a:spLocks noChangeArrowheads="1"/>
            </p:cNvSpPr>
            <p:nvPr/>
          </p:nvSpPr>
          <p:spPr bwMode="auto">
            <a:xfrm>
              <a:off x="256" y="1396"/>
              <a:ext cx="5120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indent="847725" algn="just">
                <a:lnSpc>
                  <a:spcPct val="15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(2) </a:t>
              </a:r>
              <a:r>
                <a:rPr lang="en-US" altLang="zh-CN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X&lt;0</a:t>
              </a:r>
              <a:r>
                <a:rPr lang="zh-CN" altLang="en-US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时，</a:t>
              </a:r>
              <a:endParaRPr lang="zh-CN" altLang="en-US" sz="2400">
                <a:latin typeface="黑体" pitchFamily="2" charset="-122"/>
                <a:ea typeface="黑体" pitchFamily="2" charset="-122"/>
              </a:endParaRPr>
            </a:p>
            <a:p>
              <a:pPr indent="847725" algn="just" eaLnBrk="0" hangingPunct="0">
                <a:lnSpc>
                  <a:spcPct val="15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  ① 原码与补码之间  </a:t>
              </a:r>
              <a:endParaRPr lang="zh-CN" altLang="en-US" sz="2400">
                <a:latin typeface="黑体" pitchFamily="2" charset="-122"/>
                <a:ea typeface="黑体" pitchFamily="2" charset="-122"/>
              </a:endParaRPr>
            </a:p>
            <a:p>
              <a:pPr indent="847725" algn="just" eaLnBrk="0" hangingPunct="0">
                <a:lnSpc>
                  <a:spcPct val="15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     原码与反码之间转换类似</a:t>
              </a:r>
              <a:r>
                <a:rPr lang="en-US" altLang="zh-CN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,</a:t>
              </a:r>
              <a:r>
                <a:rPr lang="zh-CN" altLang="en-US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只是末位不加１。</a:t>
              </a:r>
              <a:endParaRPr lang="zh-CN" altLang="en-US" sz="2400" b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grpSp>
          <p:nvGrpSpPr>
            <p:cNvPr id="37895" name="Group 15"/>
            <p:cNvGrpSpPr>
              <a:grpSpLocks/>
            </p:cNvGrpSpPr>
            <p:nvPr/>
          </p:nvGrpSpPr>
          <p:grpSpPr bwMode="auto">
            <a:xfrm>
              <a:off x="3010" y="1567"/>
              <a:ext cx="2060" cy="546"/>
              <a:chOff x="2994" y="1495"/>
              <a:chExt cx="2060" cy="594"/>
            </a:xfrm>
          </p:grpSpPr>
          <p:sp>
            <p:nvSpPr>
              <p:cNvPr id="37896" name="Text Box 10"/>
              <p:cNvSpPr txBox="1">
                <a:spLocks noChangeArrowheads="1"/>
              </p:cNvSpPr>
              <p:nvPr/>
            </p:nvSpPr>
            <p:spPr bwMode="auto">
              <a:xfrm>
                <a:off x="3070" y="1797"/>
                <a:ext cx="417" cy="2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1pPr>
                <a:lvl2pPr marL="742950" indent="-28575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2pPr>
                <a:lvl3pPr marL="11430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3pPr>
                <a:lvl4pPr marL="16002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4pPr>
                <a:lvl5pPr marL="20574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zh-CN" altLang="en-US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[</a:t>
                </a:r>
                <a:r>
                  <a:rPr kumimoji="0" lang="en-US" altLang="zh-CN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X]</a:t>
                </a:r>
                <a:r>
                  <a:rPr kumimoji="0" lang="zh-CN" altLang="en-US" sz="2200" baseline="-250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原</a:t>
                </a:r>
                <a:endParaRPr kumimoji="0" lang="zh-CN" altLang="en-US" sz="220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37897" name="Text Box 11"/>
              <p:cNvSpPr txBox="1">
                <a:spLocks noChangeArrowheads="1"/>
              </p:cNvSpPr>
              <p:nvPr/>
            </p:nvSpPr>
            <p:spPr bwMode="auto">
              <a:xfrm>
                <a:off x="4412" y="1787"/>
                <a:ext cx="417" cy="2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1pPr>
                <a:lvl2pPr marL="742950" indent="-28575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2pPr>
                <a:lvl3pPr marL="11430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3pPr>
                <a:lvl4pPr marL="16002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4pPr>
                <a:lvl5pPr marL="20574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zh-CN" altLang="en-US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[</a:t>
                </a:r>
                <a:r>
                  <a:rPr kumimoji="0" lang="en-US" altLang="zh-CN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X]</a:t>
                </a:r>
                <a:r>
                  <a:rPr kumimoji="0" lang="zh-CN" altLang="en-US" sz="2200" baseline="-250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补</a:t>
                </a:r>
                <a:endParaRPr kumimoji="0" lang="zh-CN" altLang="en-US" sz="220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37898" name="Line 12"/>
              <p:cNvSpPr>
                <a:spLocks noChangeShapeType="1"/>
              </p:cNvSpPr>
              <p:nvPr/>
            </p:nvSpPr>
            <p:spPr bwMode="auto">
              <a:xfrm>
                <a:off x="3447" y="1903"/>
                <a:ext cx="961" cy="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37899" name="Text Box 13"/>
              <p:cNvSpPr txBox="1">
                <a:spLocks noChangeArrowheads="1"/>
              </p:cNvSpPr>
              <p:nvPr/>
            </p:nvSpPr>
            <p:spPr bwMode="auto">
              <a:xfrm>
                <a:off x="3502" y="1555"/>
                <a:ext cx="904" cy="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1pPr>
                <a:lvl2pPr marL="742950" indent="-28575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2pPr>
                <a:lvl3pPr marL="11430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3pPr>
                <a:lvl4pPr marL="16002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4pPr>
                <a:lvl5pPr marL="20574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9pPr>
              </a:lstStyle>
              <a:p>
                <a:pPr>
                  <a:lnSpc>
                    <a:spcPct val="104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zh-CN" altLang="en-US" sz="1600">
                    <a:solidFill>
                      <a:srgbClr val="FF0000"/>
                    </a:solidFill>
                    <a:latin typeface="黑体" pitchFamily="2" charset="-122"/>
                    <a:ea typeface="黑体" pitchFamily="2" charset="-122"/>
                  </a:rPr>
                  <a:t>求反末位加1</a:t>
                </a:r>
              </a:p>
              <a:p>
                <a:pPr>
                  <a:lnSpc>
                    <a:spcPct val="104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zh-CN" altLang="en-US" sz="1600">
                    <a:solidFill>
                      <a:srgbClr val="FF0000"/>
                    </a:solidFill>
                    <a:latin typeface="黑体" pitchFamily="2" charset="-122"/>
                    <a:ea typeface="黑体" pitchFamily="2" charset="-122"/>
                  </a:rPr>
                  <a:t>符号位不变</a:t>
                </a:r>
                <a:endParaRPr kumimoji="0" lang="zh-CN" altLang="en-US" sz="900" b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37900" name="Rectangle 14"/>
              <p:cNvSpPr>
                <a:spLocks noChangeArrowheads="1"/>
              </p:cNvSpPr>
              <p:nvPr/>
            </p:nvSpPr>
            <p:spPr bwMode="auto">
              <a:xfrm>
                <a:off x="2994" y="1495"/>
                <a:ext cx="2060" cy="594"/>
              </a:xfrm>
              <a:prstGeom prst="rect">
                <a:avLst/>
              </a:prstGeom>
              <a:noFill/>
              <a:ln w="19050">
                <a:solidFill>
                  <a:srgbClr val="000080"/>
                </a:solidFill>
                <a:prstDash val="sys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</p:grpSp>
      </p:grpSp>
      <p:sp>
        <p:nvSpPr>
          <p:cNvPr id="464913" name="Rectangle 17"/>
          <p:cNvSpPr>
            <a:spLocks noChangeArrowheads="1"/>
          </p:cNvSpPr>
          <p:nvPr/>
        </p:nvSpPr>
        <p:spPr bwMode="auto">
          <a:xfrm>
            <a:off x="255588" y="4054475"/>
            <a:ext cx="888841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② 真值与补码之间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a)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根据定义 [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=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X+2</a:t>
            </a:r>
            <a:r>
              <a:rPr lang="en-US" altLang="zh-CN" sz="2400" baseline="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(mod 2</a:t>
            </a:r>
            <a:r>
              <a:rPr lang="en-US" altLang="zh-CN" sz="2400" baseline="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)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纯小数时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)</a:t>
            </a:r>
            <a:endParaRPr lang="en-US" altLang="zh-CN" sz="2400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b）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真值←→原码←→补码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64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913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4"/>
          <p:cNvSpPr>
            <a:spLocks noChangeArrowheads="1"/>
          </p:cNvSpPr>
          <p:nvPr/>
        </p:nvSpPr>
        <p:spPr bwMode="auto">
          <a:xfrm>
            <a:off x="596900" y="574675"/>
            <a:ext cx="5651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2.1.5 补码机器数的变补(求补)和移位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38915" name="Group 15"/>
          <p:cNvGrpSpPr>
            <a:grpSpLocks/>
          </p:cNvGrpSpPr>
          <p:nvPr/>
        </p:nvGrpSpPr>
        <p:grpSpPr bwMode="auto">
          <a:xfrm>
            <a:off x="2593975" y="2251075"/>
            <a:ext cx="3662363" cy="1025525"/>
            <a:chOff x="5982" y="3306"/>
            <a:chExt cx="5274" cy="1378"/>
          </a:xfrm>
        </p:grpSpPr>
        <p:grpSp>
          <p:nvGrpSpPr>
            <p:cNvPr id="38921" name="Group 16"/>
            <p:cNvGrpSpPr>
              <a:grpSpLocks/>
            </p:cNvGrpSpPr>
            <p:nvPr/>
          </p:nvGrpSpPr>
          <p:grpSpPr bwMode="auto">
            <a:xfrm>
              <a:off x="6052" y="3456"/>
              <a:ext cx="5188" cy="1228"/>
              <a:chOff x="5160" y="3234"/>
              <a:chExt cx="4397" cy="1228"/>
            </a:xfrm>
          </p:grpSpPr>
          <p:sp>
            <p:nvSpPr>
              <p:cNvPr id="38923" name="Text Box 17"/>
              <p:cNvSpPr txBox="1">
                <a:spLocks noChangeArrowheads="1"/>
              </p:cNvSpPr>
              <p:nvPr/>
            </p:nvSpPr>
            <p:spPr bwMode="auto">
              <a:xfrm>
                <a:off x="5160" y="3760"/>
                <a:ext cx="1042" cy="7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1pPr>
                <a:lvl2pPr marL="742950" indent="-28575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2pPr>
                <a:lvl3pPr marL="11430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3pPr>
                <a:lvl4pPr marL="16002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4pPr>
                <a:lvl5pPr marL="20574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zh-CN" altLang="en-US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[</a:t>
                </a:r>
                <a:r>
                  <a:rPr kumimoji="0" lang="en-US" altLang="zh-CN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X]</a:t>
                </a:r>
                <a:r>
                  <a:rPr kumimoji="0" lang="zh-CN" altLang="en-US" sz="2200" baseline="-250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补</a:t>
                </a:r>
                <a:endParaRPr kumimoji="0" lang="zh-CN" altLang="en-US" sz="220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38924" name="Text Box 18"/>
              <p:cNvSpPr txBox="1">
                <a:spLocks noChangeArrowheads="1"/>
              </p:cNvSpPr>
              <p:nvPr/>
            </p:nvSpPr>
            <p:spPr bwMode="auto">
              <a:xfrm>
                <a:off x="8515" y="3733"/>
                <a:ext cx="1042" cy="7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1pPr>
                <a:lvl2pPr marL="742950" indent="-28575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2pPr>
                <a:lvl3pPr marL="11430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3pPr>
                <a:lvl4pPr marL="16002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4pPr>
                <a:lvl5pPr marL="20574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zh-CN" altLang="en-US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[-</a:t>
                </a:r>
                <a:r>
                  <a:rPr kumimoji="0" lang="en-US" altLang="zh-CN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X]</a:t>
                </a:r>
                <a:r>
                  <a:rPr kumimoji="0" lang="zh-CN" altLang="en-US" sz="2200" baseline="-250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补</a:t>
                </a:r>
                <a:endParaRPr kumimoji="0" lang="zh-CN" altLang="en-US" sz="220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38925" name="Line 19"/>
              <p:cNvSpPr>
                <a:spLocks noChangeShapeType="1"/>
              </p:cNvSpPr>
              <p:nvPr/>
            </p:nvSpPr>
            <p:spPr bwMode="auto">
              <a:xfrm>
                <a:off x="6103" y="4025"/>
                <a:ext cx="2401" cy="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38926" name="Text Box 20"/>
              <p:cNvSpPr txBox="1">
                <a:spLocks noChangeArrowheads="1"/>
              </p:cNvSpPr>
              <p:nvPr/>
            </p:nvSpPr>
            <p:spPr bwMode="auto">
              <a:xfrm>
                <a:off x="6238" y="3234"/>
                <a:ext cx="2262" cy="9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1pPr>
                <a:lvl2pPr marL="742950" indent="-28575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2pPr>
                <a:lvl3pPr marL="11430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3pPr>
                <a:lvl4pPr marL="16002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4pPr>
                <a:lvl5pPr marL="20574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charset="-122"/>
                  </a:defRPr>
                </a:lvl9pPr>
              </a:lstStyle>
              <a:p>
                <a:pPr>
                  <a:lnSpc>
                    <a:spcPct val="94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zh-CN" altLang="en-US" sz="1600">
                    <a:solidFill>
                      <a:srgbClr val="FF0000"/>
                    </a:solidFill>
                    <a:latin typeface="黑体" pitchFamily="2" charset="-122"/>
                    <a:ea typeface="黑体" pitchFamily="2" charset="-122"/>
                  </a:rPr>
                  <a:t>连同符号位求反</a:t>
                </a:r>
              </a:p>
              <a:p>
                <a:pPr>
                  <a:lnSpc>
                    <a:spcPct val="94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zh-CN" altLang="en-US" sz="1600">
                    <a:solidFill>
                      <a:srgbClr val="FF0000"/>
                    </a:solidFill>
                    <a:latin typeface="黑体" pitchFamily="2" charset="-122"/>
                    <a:ea typeface="黑体" pitchFamily="2" charset="-122"/>
                  </a:rPr>
                  <a:t>末位加1</a:t>
                </a:r>
              </a:p>
            </p:txBody>
          </p:sp>
        </p:grpSp>
        <p:sp>
          <p:nvSpPr>
            <p:cNvPr id="38922" name="Rectangle 21"/>
            <p:cNvSpPr>
              <a:spLocks noChangeArrowheads="1"/>
            </p:cNvSpPr>
            <p:nvPr/>
          </p:nvSpPr>
          <p:spPr bwMode="auto">
            <a:xfrm>
              <a:off x="5982" y="3306"/>
              <a:ext cx="5274" cy="1296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38916" name="Rectangle 22"/>
          <p:cNvSpPr>
            <a:spLocks noChangeArrowheads="1"/>
          </p:cNvSpPr>
          <p:nvPr/>
        </p:nvSpPr>
        <p:spPr bwMode="auto">
          <a:xfrm>
            <a:off x="609600" y="1016000"/>
            <a:ext cx="8204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 1．变补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又称为求补、求机器负数，即，由[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求[-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65943" name="Rectangle 23"/>
          <p:cNvSpPr>
            <a:spLocks noChangeArrowheads="1"/>
          </p:cNvSpPr>
          <p:nvPr/>
        </p:nvSpPr>
        <p:spPr bwMode="auto">
          <a:xfrm>
            <a:off x="495300" y="3352800"/>
            <a:ext cx="77597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例：[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= 0.0010,  [-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= 1.1110;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[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Y]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= 1.0110,  [-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Y]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= 0.1010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598488" y="4660900"/>
            <a:ext cx="7504112" cy="1200150"/>
            <a:chOff x="377" y="2936"/>
            <a:chExt cx="4727" cy="756"/>
          </a:xfrm>
        </p:grpSpPr>
        <p:graphicFrame>
          <p:nvGraphicFramePr>
            <p:cNvPr id="38919" name="Object 12"/>
            <p:cNvGraphicFramePr>
              <a:graphicFrameLocks noChangeAspect="1"/>
            </p:cNvGraphicFramePr>
            <p:nvPr/>
          </p:nvGraphicFramePr>
          <p:xfrm>
            <a:off x="377" y="3099"/>
            <a:ext cx="324" cy="1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047" name="位图图像" r:id="rId3" imgW="809738" imgH="438095" progId="Paint.Picture">
                    <p:embed/>
                  </p:oleObj>
                </mc:Choice>
                <mc:Fallback>
                  <p:oleObj name="位图图像" r:id="rId3" imgW="809738" imgH="438095" progId="Paint.Picture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7" y="3099"/>
                          <a:ext cx="324" cy="1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CC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920" name="Rectangle 24"/>
            <p:cNvSpPr>
              <a:spLocks noChangeArrowheads="1"/>
            </p:cNvSpPr>
            <p:nvPr/>
          </p:nvSpPr>
          <p:spPr bwMode="auto">
            <a:xfrm>
              <a:off x="744" y="2936"/>
              <a:ext cx="4360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注意：</a:t>
              </a:r>
              <a:r>
                <a:rPr lang="zh-CN" altLang="en-US" sz="2400" u="sng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变补</a:t>
              </a: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与</a:t>
              </a:r>
              <a:r>
                <a:rPr lang="zh-CN" altLang="en-US" sz="2400" u="sng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求补码</a:t>
              </a: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概念不同。</a:t>
              </a:r>
              <a:endParaRPr lang="zh-CN" altLang="en-US" sz="2400" dirty="0">
                <a:latin typeface="黑体" pitchFamily="2" charset="-122"/>
                <a:ea typeface="黑体" pitchFamily="2" charset="-122"/>
              </a:endParaRPr>
            </a:p>
            <a:p>
              <a:pPr algn="l" eaLnBrk="0" hangingPunct="0">
                <a:lnSpc>
                  <a:spcPct val="15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    求补码通常指由真值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X</a:t>
              </a: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或由原码[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X]</a:t>
              </a:r>
              <a:r>
                <a:rPr lang="zh-CN" altLang="en-US" sz="2400" baseline="-30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原</a:t>
              </a: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求[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X]</a:t>
              </a:r>
              <a:r>
                <a:rPr lang="zh-CN" altLang="en-US" sz="2400" baseline="-30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补</a:t>
              </a:r>
              <a:r>
                <a:rPr lang="zh-CN" altLang="en-US" sz="2400" dirty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400" b="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5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43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7955016"/>
              </p:ext>
            </p:extLst>
          </p:nvPr>
        </p:nvGraphicFramePr>
        <p:xfrm>
          <a:off x="1122363" y="1238250"/>
          <a:ext cx="7778750" cy="206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82" name="Document" r:id="rId3" imgW="7445341" imgH="1975598" progId="Word.Document.8">
                  <p:embed/>
                </p:oleObj>
              </mc:Choice>
              <mc:Fallback>
                <p:oleObj name="Document" r:id="rId3" imgW="7445341" imgH="1975598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2363" y="1238250"/>
                        <a:ext cx="7778750" cy="206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39" name="Rectangle 8"/>
          <p:cNvSpPr>
            <a:spLocks noChangeArrowheads="1"/>
          </p:cNvSpPr>
          <p:nvPr/>
        </p:nvSpPr>
        <p:spPr bwMode="auto">
          <a:xfrm>
            <a:off x="571500" y="574675"/>
            <a:ext cx="5651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2.1.5 补码机器数的变补(求补)和移位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66953" name="Rectangle 9"/>
          <p:cNvSpPr>
            <a:spLocks noChangeArrowheads="1"/>
          </p:cNvSpPr>
          <p:nvPr/>
        </p:nvSpPr>
        <p:spPr bwMode="auto">
          <a:xfrm>
            <a:off x="1035050" y="3182938"/>
            <a:ext cx="781050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3．左移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（由[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求[2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各位按位向左移一位，末位补0，符号位应不变。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显然，只有当[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的最高两位相同时，左移后才是正确的[2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，否则就溢出了。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617538" y="5595938"/>
            <a:ext cx="7256462" cy="457200"/>
            <a:chOff x="389" y="3482"/>
            <a:chExt cx="4571" cy="288"/>
          </a:xfrm>
        </p:grpSpPr>
        <p:graphicFrame>
          <p:nvGraphicFramePr>
            <p:cNvPr id="39942" name="Object 6"/>
            <p:cNvGraphicFramePr>
              <a:graphicFrameLocks noChangeAspect="1"/>
            </p:cNvGraphicFramePr>
            <p:nvPr/>
          </p:nvGraphicFramePr>
          <p:xfrm>
            <a:off x="389" y="3550"/>
            <a:ext cx="324" cy="1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83" name="位图图像" r:id="rId5" imgW="809738" imgH="438095" progId="Paint.Picture">
                    <p:embed/>
                  </p:oleObj>
                </mc:Choice>
                <mc:Fallback>
                  <p:oleObj name="位图图像" r:id="rId5" imgW="809738" imgH="438095" progId="Paint.Picture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9" y="3550"/>
                          <a:ext cx="324" cy="1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CC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43" name="Rectangle 10"/>
            <p:cNvSpPr>
              <a:spLocks noChangeArrowheads="1"/>
            </p:cNvSpPr>
            <p:nvPr/>
          </p:nvSpPr>
          <p:spPr bwMode="auto">
            <a:xfrm>
              <a:off x="744" y="3482"/>
              <a:ext cx="42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无特殊指定时，定点数认为用补码表示。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6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6953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676275" y="989013"/>
            <a:ext cx="7897813" cy="4352925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50000">
                <a:srgbClr val="F5E3F3"/>
              </a:gs>
              <a:gs pos="100000">
                <a:srgbClr val="ADD6FF"/>
              </a:gs>
            </a:gsLst>
            <a:lin ang="2700000" scaled="1"/>
          </a:gradFill>
          <a:ln w="19050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本章重点：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1．进制之间的相互转换是最基本的，应当熟练掌握；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2．定点数的原码、补码、变形补码和反码表示，</a:t>
            </a:r>
            <a:r>
              <a:rPr kumimoji="0" lang="zh-CN" altLang="en-US" sz="200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补码特别注意：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   ① 最小的补码很特殊，没有对应的原码和反码，可单独记；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   ② “变补”和“求补码” 概念的不同；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   ③ 补码乘以2(算术左移)和乘以1/2(算术右移)的结果；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3．浮点数的规格化概念，真值</a:t>
            </a: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</a:t>
            </a: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浮点数表示形式；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4．奇偶校验码的校验原理及校验位形成方法；</a:t>
            </a:r>
            <a:endParaRPr kumimoji="0" lang="zh-CN" altLang="en-US" sz="2000">
              <a:solidFill>
                <a:srgbClr val="08080C"/>
              </a:solidFill>
              <a:latin typeface="黑体" pitchFamily="2" charset="-122"/>
              <a:ea typeface="黑体" pitchFamily="2" charset="-122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5．学会看原文资料，并熟悉其专业名词和术语。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5"/>
          <p:cNvSpPr>
            <a:spLocks noChangeArrowheads="1"/>
          </p:cNvSpPr>
          <p:nvPr/>
        </p:nvSpPr>
        <p:spPr bwMode="auto">
          <a:xfrm>
            <a:off x="635000" y="442913"/>
            <a:ext cx="827100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课堂练习: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3．设字长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M＝8，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求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下列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整数补码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所对应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的[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及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</a:t>
            </a:r>
            <a:r>
              <a:rPr lang="zh-CN" altLang="en-US" sz="2400" baseline="-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真</a:t>
            </a:r>
            <a:endParaRPr lang="en-US" altLang="zh-CN" sz="2400" baseline="-300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（真值用十六进制写出）。</a:t>
            </a:r>
            <a:endParaRPr lang="en-US" altLang="zh-CN" sz="24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(1) [2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＝80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H, </a:t>
            </a: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(2)[X/2]</a:t>
            </a:r>
            <a:r>
              <a:rPr lang="zh-CN" altLang="en-US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＝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C0H, </a:t>
            </a: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(3)[-X]</a:t>
            </a:r>
            <a:r>
              <a:rPr lang="zh-CN" altLang="en-US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＝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FFH</a:t>
            </a:r>
            <a:r>
              <a:rPr lang="en-US" altLang="zh-CN" sz="2400" dirty="0">
                <a:latin typeface="黑体" pitchFamily="2" charset="-122"/>
                <a:ea typeface="黑体" pitchFamily="2" charset="-122"/>
              </a:rPr>
              <a:t> </a:t>
            </a:r>
            <a:endParaRPr lang="en-US" altLang="zh-CN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ChangeArrowheads="1"/>
          </p:cNvSpPr>
          <p:nvPr/>
        </p:nvSpPr>
        <p:spPr bwMode="auto">
          <a:xfrm>
            <a:off x="571500" y="307519"/>
            <a:ext cx="85725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补充习题：</a:t>
            </a:r>
            <a:endParaRPr lang="en-US" altLang="zh-CN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   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已知</a:t>
            </a:r>
            <a:r>
              <a:rPr lang="zh-CN" altLang="en-US" sz="2400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整数的</a:t>
            </a:r>
            <a:r>
              <a:rPr lang="en-US" altLang="zh-CN" sz="2400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8</a:t>
            </a:r>
            <a:r>
              <a:rPr lang="zh-CN" altLang="en-US" sz="2400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位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补码 [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=3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EH, [Y]</a:t>
            </a:r>
            <a:r>
              <a:rPr lang="zh-CN" altLang="en-US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=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DCH,</a:t>
            </a:r>
            <a:endParaRPr lang="en-US" altLang="zh-CN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25000"/>
              </a:lnSpc>
              <a:spcBef>
                <a:spcPts val="0"/>
              </a:spcBef>
              <a:buClrTx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求：[2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 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  [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Y]</a:t>
            </a:r>
            <a:r>
              <a:rPr lang="zh-CN" altLang="en-US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endParaRPr lang="en-US" altLang="zh-CN" sz="24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25000"/>
              </a:lnSpc>
              <a:spcBef>
                <a:spcPts val="0"/>
              </a:spcBef>
              <a:buClrTx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[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/2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]</a:t>
            </a:r>
            <a:r>
              <a:rPr lang="zh-CN" altLang="en-US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 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 [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Y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/4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]</a:t>
            </a:r>
            <a:r>
              <a:rPr lang="zh-CN" altLang="en-US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endParaRPr lang="en-US" altLang="zh-CN" sz="24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25000"/>
              </a:lnSpc>
              <a:spcBef>
                <a:spcPts val="0"/>
              </a:spcBef>
              <a:buClrTx/>
            </a:pPr>
            <a:r>
              <a:rPr lang="en-US" altLang="zh-CN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      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[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原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   [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Y]</a:t>
            </a:r>
            <a:r>
              <a:rPr lang="zh-CN" altLang="en-US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原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</a:p>
          <a:p>
            <a:pPr algn="just" eaLnBrk="0" hangingPunct="0">
              <a:lnSpc>
                <a:spcPct val="125000"/>
              </a:lnSpc>
              <a:spcBef>
                <a:spcPts val="0"/>
              </a:spcBef>
              <a:buClrTx/>
            </a:pPr>
            <a:r>
              <a:rPr lang="en-US" altLang="zh-CN" sz="2400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       </a:t>
            </a:r>
            <a:r>
              <a:rPr lang="zh-CN" altLang="en-US" sz="2400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[</a:t>
            </a:r>
            <a:r>
              <a:rPr lang="en-US" altLang="zh-CN" sz="2400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-X]</a:t>
            </a:r>
            <a:r>
              <a:rPr lang="zh-CN" altLang="en-US" sz="2400" baseline="-30000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补</a:t>
            </a:r>
            <a:r>
              <a:rPr lang="zh-CN" altLang="en-US" sz="2400" baseline="-30000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400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，  [</a:t>
            </a:r>
            <a:r>
              <a:rPr lang="en-US" altLang="zh-CN" sz="2400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-</a:t>
            </a:r>
            <a:r>
              <a:rPr lang="en-US" altLang="zh-CN" sz="2400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Y]</a:t>
            </a:r>
            <a:r>
              <a:rPr lang="zh-CN" altLang="en-US" sz="2400" baseline="-30000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补 </a:t>
            </a:r>
            <a:r>
              <a:rPr lang="zh-CN" altLang="en-US" sz="2400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，</a:t>
            </a:r>
            <a:endParaRPr lang="en-US" altLang="zh-CN" sz="2000" dirty="0">
              <a:solidFill>
                <a:srgbClr val="002060"/>
              </a:solidFill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25000"/>
              </a:lnSpc>
              <a:spcBef>
                <a:spcPts val="0"/>
              </a:spcBef>
              <a:buClrTx/>
            </a:pPr>
            <a:r>
              <a:rPr lang="en-US" altLang="zh-CN" sz="2400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        X</a:t>
            </a:r>
            <a:r>
              <a:rPr lang="zh-CN" altLang="en-US" sz="2400" baseline="-30000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二进制真值 </a:t>
            </a:r>
            <a:r>
              <a:rPr lang="zh-CN" altLang="en-US" sz="2400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sz="2400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Y</a:t>
            </a:r>
            <a:r>
              <a:rPr lang="zh-CN" altLang="en-US" sz="2400" baseline="-30000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二进制</a:t>
            </a:r>
            <a:r>
              <a:rPr lang="zh-CN" altLang="en-US" sz="2400" baseline="-30000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真值 </a:t>
            </a:r>
            <a:endParaRPr lang="en-US" altLang="zh-CN" sz="2400" baseline="-30000" dirty="0" smtClean="0">
              <a:solidFill>
                <a:srgbClr val="002060"/>
              </a:solidFill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25000"/>
              </a:lnSpc>
              <a:spcBef>
                <a:spcPts val="0"/>
              </a:spcBef>
              <a:buClrTx/>
            </a:pPr>
            <a:r>
              <a:rPr lang="zh-CN" altLang="en-US" sz="2400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        机器字长为</a:t>
            </a:r>
            <a:r>
              <a:rPr lang="en-US" altLang="zh-CN" sz="2400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32</a:t>
            </a:r>
            <a:r>
              <a:rPr lang="zh-CN" altLang="en-US" sz="2400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位的</a:t>
            </a:r>
            <a:r>
              <a:rPr lang="en-US" altLang="zh-CN" sz="2400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[Y]</a:t>
            </a:r>
            <a:r>
              <a:rPr lang="zh-CN" altLang="en-US" sz="2400" baseline="-30000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补</a:t>
            </a:r>
            <a:endParaRPr lang="en-US" altLang="zh-CN" sz="2400" baseline="-30000" dirty="0" smtClean="0">
              <a:solidFill>
                <a:srgbClr val="00206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71500" y="4318387"/>
            <a:ext cx="81215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25000"/>
              </a:lnSpc>
              <a:spcBef>
                <a:spcPts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上机作业</a:t>
            </a:r>
            <a:r>
              <a:rPr lang="en-US" altLang="zh-CN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：</a:t>
            </a:r>
            <a:r>
              <a:rPr lang="zh-CN" alt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（见上机作业文档）</a:t>
            </a:r>
            <a:endParaRPr lang="en-US" altLang="zh-CN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25000"/>
              </a:lnSpc>
              <a:spcBef>
                <a:spcPts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   </a:t>
            </a:r>
            <a:endParaRPr lang="zh-CN" altLang="en-US" sz="2400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98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33063815"/>
              </p:ext>
            </p:extLst>
          </p:nvPr>
        </p:nvGraphicFramePr>
        <p:xfrm>
          <a:off x="1292225" y="1560513"/>
          <a:ext cx="7729538" cy="480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56" name="Document" r:id="rId3" imgW="6234933" imgH="3868789" progId="Word.Document.8">
                  <p:embed/>
                </p:oleObj>
              </mc:Choice>
              <mc:Fallback>
                <p:oleObj name="Document" r:id="rId3" imgW="6234933" imgH="3868789" progId="Word.Document.8">
                  <p:embed/>
                  <p:pic>
                    <p:nvPicPr>
                      <p:cNvPr id="0" name="Object 9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2225" y="1560513"/>
                        <a:ext cx="7729538" cy="480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5" name="Rectangle 2"/>
          <p:cNvSpPr>
            <a:spLocks noChangeArrowheads="1"/>
          </p:cNvSpPr>
          <p:nvPr/>
        </p:nvSpPr>
        <p:spPr bwMode="auto">
          <a:xfrm>
            <a:off x="668338" y="681038"/>
            <a:ext cx="7848600" cy="838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3200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第2章  数据的机器层表示</a:t>
            </a:r>
            <a:r>
              <a:rPr lang="zh-CN" altLang="en-US" sz="3200" dirty="0">
                <a:solidFill>
                  <a:srgbClr val="990099"/>
                </a:solidFill>
                <a:latin typeface="黑体" pitchFamily="2" charset="-122"/>
                <a:ea typeface="黑体" pitchFamily="2" charset="-122"/>
              </a:rPr>
              <a:t>  </a:t>
            </a:r>
          </a:p>
        </p:txBody>
      </p:sp>
      <p:sp>
        <p:nvSpPr>
          <p:cNvPr id="44036" name="Rectangle 60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zh-CN" altLang="en-US" sz="2400" b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774700" y="1546225"/>
            <a:ext cx="60833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引例：(0.0001011)</a:t>
            </a:r>
            <a:r>
              <a:rPr lang="zh-CN" altLang="en-US" sz="2000" baseline="-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= (0.1011000)</a:t>
            </a:r>
            <a:r>
              <a:rPr lang="zh-CN" altLang="en-US" sz="2000" baseline="-30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en-US" altLang="zh-CN" sz="2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zh-CN" altLang="en-US" sz="2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000" baseline="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-3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  <a:endParaRPr lang="zh-CN" altLang="en-US" sz="2000" dirty="0">
              <a:latin typeface="黑体" pitchFamily="2" charset="-122"/>
              <a:ea typeface="黑体" pitchFamily="2" charset="-122"/>
              <a:sym typeface="Symbol" pitchFamily="18" charset="2"/>
            </a:endParaRPr>
          </a:p>
          <a:p>
            <a:pPr algn="l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   调整指数的值相当于改变小数点的位置</a:t>
            </a:r>
            <a:r>
              <a:rPr lang="zh-CN" altLang="en-US" sz="2000" dirty="0"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  <a:endParaRPr lang="zh-CN" altLang="en-US" sz="2000" dirty="0">
              <a:solidFill>
                <a:srgbClr val="008000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</p:txBody>
      </p:sp>
      <p:sp>
        <p:nvSpPr>
          <p:cNvPr id="606212" name="Rectangle 4"/>
          <p:cNvSpPr>
            <a:spLocks noChangeArrowheads="1"/>
          </p:cNvSpPr>
          <p:nvPr/>
        </p:nvSpPr>
        <p:spPr bwMode="auto">
          <a:xfrm>
            <a:off x="1031875" y="3817938"/>
            <a:ext cx="7753350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E--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阶码(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Exponent)，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带符号整数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常用移码或补码表示</a:t>
            </a:r>
          </a:p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用于表示小数点位置的；</a:t>
            </a:r>
          </a:p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M--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尾数(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Mantissa)，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带符号纯小数，用原码或补码表示</a:t>
            </a:r>
          </a:p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用于表示有效数字的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4506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3046842"/>
              </p:ext>
            </p:extLst>
          </p:nvPr>
        </p:nvGraphicFramePr>
        <p:xfrm>
          <a:off x="369888" y="3263900"/>
          <a:ext cx="7188200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02" name="Document" r:id="rId3" imgW="5642330" imgH="444419" progId="Word.Document.8">
                  <p:embed/>
                </p:oleObj>
              </mc:Choice>
              <mc:Fallback>
                <p:oleObj name="Document" r:id="rId3" imgW="5642330" imgH="444419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888" y="3263900"/>
                        <a:ext cx="7188200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44500" y="354013"/>
            <a:ext cx="76708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§2.2 数的浮点表示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2.2.1 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浮点数的表示形式（原理性）</a:t>
            </a:r>
            <a:r>
              <a:rPr lang="zh-CN" altLang="en-US" sz="1100" dirty="0" smtClean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2" name="对象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204815781"/>
              </p:ext>
            </p:extLst>
          </p:nvPr>
        </p:nvGraphicFramePr>
        <p:xfrm>
          <a:off x="1498600" y="2563813"/>
          <a:ext cx="5907088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03" name="Document" r:id="rId5" imgW="5615688" imgH="476087" progId="Word.Document.8">
                  <p:embed/>
                </p:oleObj>
              </mc:Choice>
              <mc:Fallback>
                <p:oleObj name="Document" r:id="rId5" imgW="5615688" imgH="476087" progId="Word.Document.8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600" y="2563813"/>
                        <a:ext cx="5907088" cy="49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06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62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ChangeArrowheads="1"/>
          </p:cNvSpPr>
          <p:nvPr/>
        </p:nvSpPr>
        <p:spPr bwMode="auto">
          <a:xfrm>
            <a:off x="774700" y="1546225"/>
            <a:ext cx="60833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引例：(0.0001011)</a:t>
            </a:r>
            <a:r>
              <a:rPr lang="zh-CN" altLang="en-US" sz="2000" baseline="-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= (0.1011000)</a:t>
            </a:r>
            <a:r>
              <a:rPr lang="zh-CN" altLang="en-US" sz="2000" baseline="-30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en-US" altLang="zh-CN" sz="2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zh-CN" altLang="en-US" sz="2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000" baseline="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-3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  <a:endParaRPr lang="zh-CN" altLang="en-US" sz="2000" dirty="0">
              <a:latin typeface="黑体" pitchFamily="2" charset="-122"/>
              <a:ea typeface="黑体" pitchFamily="2" charset="-122"/>
              <a:sym typeface="Symbol" pitchFamily="18" charset="2"/>
            </a:endParaRPr>
          </a:p>
          <a:p>
            <a:pPr algn="l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   调整指数的值相当于改变小数点的位置</a:t>
            </a:r>
            <a:r>
              <a:rPr lang="zh-CN" altLang="en-US" sz="2000" dirty="0"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  <a:endParaRPr lang="zh-CN" altLang="en-US" sz="2000" dirty="0">
              <a:solidFill>
                <a:srgbClr val="008000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</p:txBody>
      </p:sp>
      <p:sp>
        <p:nvSpPr>
          <p:cNvPr id="46083" name="Rectangle 4"/>
          <p:cNvSpPr>
            <a:spLocks noChangeArrowheads="1"/>
          </p:cNvSpPr>
          <p:nvPr/>
        </p:nvSpPr>
        <p:spPr bwMode="auto">
          <a:xfrm>
            <a:off x="1073150" y="3844925"/>
            <a:ext cx="7302500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r--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基数(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radix)，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通常取值2，也可取4，8，16等。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  在每台机器中，浮点数的基数</a:t>
            </a:r>
            <a:r>
              <a:rPr lang="en-US" altLang="zh-CN" sz="240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r</a:t>
            </a:r>
            <a:r>
              <a:rPr lang="zh-CN" altLang="en-US" sz="240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是固定的常数，不必在数码中表示出来。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4608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6517842"/>
              </p:ext>
            </p:extLst>
          </p:nvPr>
        </p:nvGraphicFramePr>
        <p:xfrm>
          <a:off x="369888" y="3263900"/>
          <a:ext cx="7188200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28" name="Document" r:id="rId3" imgW="5642330" imgH="444419" progId="Word.Document.8">
                  <p:embed/>
                </p:oleObj>
              </mc:Choice>
              <mc:Fallback>
                <p:oleObj name="Document" r:id="rId3" imgW="5642330" imgH="444419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888" y="3263900"/>
                        <a:ext cx="7188200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6" name="Object 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204815781"/>
              </p:ext>
            </p:extLst>
          </p:nvPr>
        </p:nvGraphicFramePr>
        <p:xfrm>
          <a:off x="1498600" y="2563813"/>
          <a:ext cx="5907088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29" name="Document" r:id="rId5" imgW="5615688" imgH="476087" progId="Word.Document.8">
                  <p:embed/>
                </p:oleObj>
              </mc:Choice>
              <mc:Fallback>
                <p:oleObj name="Document" r:id="rId5" imgW="5615688" imgH="476087" progId="Word.Document.8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600" y="2563813"/>
                        <a:ext cx="5907088" cy="49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44500" y="354013"/>
            <a:ext cx="76708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§2.2 数的浮点表示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2.2.1 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浮点数的表示形式（原理性）</a:t>
            </a:r>
            <a:r>
              <a:rPr lang="zh-CN" altLang="en-US" sz="1100" dirty="0" smtClean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ChangeArrowheads="1"/>
          </p:cNvSpPr>
          <p:nvPr/>
        </p:nvSpPr>
        <p:spPr bwMode="auto">
          <a:xfrm>
            <a:off x="774700" y="1546225"/>
            <a:ext cx="60833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引例：(0.0001011)</a:t>
            </a:r>
            <a:r>
              <a:rPr lang="zh-CN" altLang="en-US" sz="2000" baseline="-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= (0.1011000)</a:t>
            </a:r>
            <a:r>
              <a:rPr lang="zh-CN" altLang="en-US" sz="2000" baseline="-30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en-US" altLang="zh-CN" sz="2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zh-CN" altLang="en-US" sz="2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000" baseline="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-3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  <a:endParaRPr lang="zh-CN" altLang="en-US" sz="2000" dirty="0">
              <a:latin typeface="黑体" pitchFamily="2" charset="-122"/>
              <a:ea typeface="黑体" pitchFamily="2" charset="-122"/>
              <a:sym typeface="Symbol" pitchFamily="18" charset="2"/>
            </a:endParaRPr>
          </a:p>
          <a:p>
            <a:pPr algn="l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   调整指数的值相当于改变小数点的位置</a:t>
            </a:r>
            <a:r>
              <a:rPr lang="zh-CN" altLang="en-US" sz="2000" dirty="0"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  <a:endParaRPr lang="zh-CN" altLang="en-US" sz="2000" dirty="0">
              <a:solidFill>
                <a:srgbClr val="008000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</p:txBody>
      </p:sp>
      <p:sp>
        <p:nvSpPr>
          <p:cNvPr id="47107" name="Rectangle 11"/>
          <p:cNvSpPr>
            <a:spLocks noChangeArrowheads="1"/>
          </p:cNvSpPr>
          <p:nvPr/>
        </p:nvSpPr>
        <p:spPr bwMode="auto">
          <a:xfrm>
            <a:off x="774700" y="3808413"/>
            <a:ext cx="76993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浮点数的一般</a:t>
            </a:r>
            <a:r>
              <a:rPr lang="zh-CN" altLang="en-US" sz="2400" dirty="0" smtClean="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格式示例：</a:t>
            </a:r>
            <a:r>
              <a:rPr lang="zh-CN" altLang="en-US" sz="2400" dirty="0" smtClean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47108" name="Group 17"/>
          <p:cNvGrpSpPr>
            <a:grpSpLocks/>
          </p:cNvGrpSpPr>
          <p:nvPr/>
        </p:nvGrpSpPr>
        <p:grpSpPr bwMode="auto">
          <a:xfrm>
            <a:off x="1487488" y="4545013"/>
            <a:ext cx="6480175" cy="1273175"/>
            <a:chOff x="937" y="2863"/>
            <a:chExt cx="4082" cy="802"/>
          </a:xfrm>
        </p:grpSpPr>
        <p:grpSp>
          <p:nvGrpSpPr>
            <p:cNvPr id="47112" name="Group 7"/>
            <p:cNvGrpSpPr>
              <a:grpSpLocks/>
            </p:cNvGrpSpPr>
            <p:nvPr/>
          </p:nvGrpSpPr>
          <p:grpSpPr bwMode="auto">
            <a:xfrm>
              <a:off x="937" y="2863"/>
              <a:ext cx="4082" cy="802"/>
              <a:chOff x="1240" y="2139"/>
              <a:chExt cx="3957" cy="756"/>
            </a:xfrm>
          </p:grpSpPr>
          <p:pic>
            <p:nvPicPr>
              <p:cNvPr id="47115" name="Picture 8" descr="未命名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40" y="2139"/>
                <a:ext cx="3957" cy="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116" name="Rectangle 9"/>
              <p:cNvSpPr>
                <a:spLocks noChangeArrowheads="1"/>
              </p:cNvSpPr>
              <p:nvPr/>
            </p:nvSpPr>
            <p:spPr bwMode="auto">
              <a:xfrm>
                <a:off x="1462" y="2429"/>
                <a:ext cx="1241" cy="201"/>
              </a:xfrm>
              <a:prstGeom prst="rect">
                <a:avLst/>
              </a:prstGeom>
              <a:noFill/>
              <a:ln w="38100">
                <a:solidFill>
                  <a:srgbClr val="FFFF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47117" name="Rectangle 10"/>
              <p:cNvSpPr>
                <a:spLocks noChangeArrowheads="1"/>
              </p:cNvSpPr>
              <p:nvPr/>
            </p:nvSpPr>
            <p:spPr bwMode="auto">
              <a:xfrm>
                <a:off x="2732" y="2429"/>
                <a:ext cx="2349" cy="201"/>
              </a:xfrm>
              <a:prstGeom prst="rect">
                <a:avLst/>
              </a:prstGeom>
              <a:noFill/>
              <a:ln w="38100">
                <a:solidFill>
                  <a:srgbClr val="00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47113" name="Line 12"/>
            <p:cNvSpPr>
              <a:spLocks noChangeShapeType="1"/>
            </p:cNvSpPr>
            <p:nvPr/>
          </p:nvSpPr>
          <p:spPr bwMode="auto">
            <a:xfrm>
              <a:off x="2797" y="3164"/>
              <a:ext cx="0" cy="225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7114" name="Line 13"/>
            <p:cNvSpPr>
              <a:spLocks noChangeShapeType="1"/>
            </p:cNvSpPr>
            <p:nvPr/>
          </p:nvSpPr>
          <p:spPr bwMode="auto">
            <a:xfrm flipH="1">
              <a:off x="1453" y="3172"/>
              <a:ext cx="9" cy="201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47109" name="Rectangle 2"/>
          <p:cNvSpPr>
            <a:spLocks noChangeArrowheads="1"/>
          </p:cNvSpPr>
          <p:nvPr/>
        </p:nvSpPr>
        <p:spPr bwMode="auto">
          <a:xfrm>
            <a:off x="444500" y="354013"/>
            <a:ext cx="76708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§2.2 数的浮点表示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2.2.1 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浮点数的表示形式（原理性）</a:t>
            </a:r>
            <a:r>
              <a:rPr lang="zh-CN" altLang="en-US" sz="1100" dirty="0" smtClean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4210267"/>
              </p:ext>
            </p:extLst>
          </p:nvPr>
        </p:nvGraphicFramePr>
        <p:xfrm>
          <a:off x="369888" y="3263900"/>
          <a:ext cx="7188200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59" name="Document" r:id="rId4" imgW="5642330" imgH="444419" progId="Word.Document.8">
                  <p:embed/>
                </p:oleObj>
              </mc:Choice>
              <mc:Fallback>
                <p:oleObj name="Document" r:id="rId4" imgW="5642330" imgH="444419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888" y="3263900"/>
                        <a:ext cx="7188200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204815781"/>
              </p:ext>
            </p:extLst>
          </p:nvPr>
        </p:nvGraphicFramePr>
        <p:xfrm>
          <a:off x="1498600" y="2563813"/>
          <a:ext cx="5907088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60" name="Document" r:id="rId6" imgW="5615688" imgH="476087" progId="Word.Document.8">
                  <p:embed/>
                </p:oleObj>
              </mc:Choice>
              <mc:Fallback>
                <p:oleObj name="Document" r:id="rId6" imgW="5615688" imgH="476087" progId="Word.Document.8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600" y="2563813"/>
                        <a:ext cx="5907088" cy="49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0" name="Object 4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28438244"/>
              </p:ext>
            </p:extLst>
          </p:nvPr>
        </p:nvGraphicFramePr>
        <p:xfrm>
          <a:off x="1304925" y="1560513"/>
          <a:ext cx="7643813" cy="475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58" name="Document" r:id="rId3" imgW="6225212" imgH="3868789" progId="Word.Document.8">
                  <p:embed/>
                </p:oleObj>
              </mc:Choice>
              <mc:Fallback>
                <p:oleObj name="Document" r:id="rId3" imgW="6225212" imgH="3868789" progId="Word.Document.8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4925" y="1560513"/>
                        <a:ext cx="7643813" cy="4754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1" name="Rectangle 2"/>
          <p:cNvSpPr>
            <a:spLocks noChangeArrowheads="1"/>
          </p:cNvSpPr>
          <p:nvPr/>
        </p:nvSpPr>
        <p:spPr bwMode="auto">
          <a:xfrm>
            <a:off x="668338" y="681038"/>
            <a:ext cx="7848600" cy="838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32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第2章  数据的机器层表示</a:t>
            </a:r>
            <a:r>
              <a:rPr lang="zh-CN" altLang="en-US" sz="3200">
                <a:solidFill>
                  <a:srgbClr val="990099"/>
                </a:solidFill>
                <a:latin typeface="黑体" pitchFamily="2" charset="-122"/>
                <a:ea typeface="黑体" pitchFamily="2" charset="-122"/>
              </a:rPr>
              <a:t>  </a:t>
            </a:r>
          </a:p>
        </p:txBody>
      </p:sp>
      <p:grpSp>
        <p:nvGrpSpPr>
          <p:cNvPr id="48132" name="Group 5"/>
          <p:cNvGrpSpPr>
            <a:grpSpLocks/>
          </p:cNvGrpSpPr>
          <p:nvPr/>
        </p:nvGrpSpPr>
        <p:grpSpPr bwMode="auto">
          <a:xfrm>
            <a:off x="5419725" y="4997450"/>
            <a:ext cx="3140075" cy="1233488"/>
            <a:chOff x="937" y="2863"/>
            <a:chExt cx="4082" cy="802"/>
          </a:xfrm>
        </p:grpSpPr>
        <p:grpSp>
          <p:nvGrpSpPr>
            <p:cNvPr id="48133" name="Group 6"/>
            <p:cNvGrpSpPr>
              <a:grpSpLocks/>
            </p:cNvGrpSpPr>
            <p:nvPr/>
          </p:nvGrpSpPr>
          <p:grpSpPr bwMode="auto">
            <a:xfrm>
              <a:off x="937" y="2863"/>
              <a:ext cx="4082" cy="802"/>
              <a:chOff x="1240" y="2139"/>
              <a:chExt cx="3957" cy="756"/>
            </a:xfrm>
          </p:grpSpPr>
          <p:pic>
            <p:nvPicPr>
              <p:cNvPr id="48136" name="Picture 7" descr="未命名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40" y="2139"/>
                <a:ext cx="3957" cy="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8137" name="Rectangle 8"/>
              <p:cNvSpPr>
                <a:spLocks noChangeArrowheads="1"/>
              </p:cNvSpPr>
              <p:nvPr/>
            </p:nvSpPr>
            <p:spPr bwMode="auto">
              <a:xfrm>
                <a:off x="1462" y="2429"/>
                <a:ext cx="1241" cy="201"/>
              </a:xfrm>
              <a:prstGeom prst="rect">
                <a:avLst/>
              </a:prstGeom>
              <a:noFill/>
              <a:ln w="38100">
                <a:solidFill>
                  <a:srgbClr val="FFFF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ea typeface="楷体_GB2312" pitchFamily="49" charset="-122"/>
                </a:endParaRPr>
              </a:p>
            </p:txBody>
          </p:sp>
          <p:sp>
            <p:nvSpPr>
              <p:cNvPr id="48138" name="Rectangle 9"/>
              <p:cNvSpPr>
                <a:spLocks noChangeArrowheads="1"/>
              </p:cNvSpPr>
              <p:nvPr/>
            </p:nvSpPr>
            <p:spPr bwMode="auto">
              <a:xfrm>
                <a:off x="2732" y="2429"/>
                <a:ext cx="2349" cy="201"/>
              </a:xfrm>
              <a:prstGeom prst="rect">
                <a:avLst/>
              </a:prstGeom>
              <a:noFill/>
              <a:ln w="38100">
                <a:solidFill>
                  <a:srgbClr val="00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ea typeface="楷体_GB2312" pitchFamily="49" charset="-122"/>
                </a:endParaRPr>
              </a:p>
            </p:txBody>
          </p:sp>
        </p:grpSp>
        <p:sp>
          <p:nvSpPr>
            <p:cNvPr id="48134" name="Line 10"/>
            <p:cNvSpPr>
              <a:spLocks noChangeShapeType="1"/>
            </p:cNvSpPr>
            <p:nvPr/>
          </p:nvSpPr>
          <p:spPr bwMode="auto">
            <a:xfrm>
              <a:off x="2797" y="3164"/>
              <a:ext cx="0" cy="225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135" name="Line 11"/>
            <p:cNvSpPr>
              <a:spLocks noChangeShapeType="1"/>
            </p:cNvSpPr>
            <p:nvPr/>
          </p:nvSpPr>
          <p:spPr bwMode="auto">
            <a:xfrm flipH="1">
              <a:off x="1453" y="3172"/>
              <a:ext cx="9" cy="201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>
            <a:spLocks noChangeArrowheads="1"/>
          </p:cNvSpPr>
          <p:nvPr/>
        </p:nvSpPr>
        <p:spPr bwMode="auto">
          <a:xfrm>
            <a:off x="520700" y="354013"/>
            <a:ext cx="86233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2.2.2规格化浮点数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  1．浮点数规格化形式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尾数的最高数位必须是一个有效值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以提高数据表示精度。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9155" name="Rectangle 7"/>
          <p:cNvSpPr>
            <a:spLocks noChangeArrowheads="1"/>
          </p:cNvSpPr>
          <p:nvPr/>
        </p:nvSpPr>
        <p:spPr bwMode="auto">
          <a:xfrm>
            <a:off x="1079500" y="2016125"/>
            <a:ext cx="80645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    引例：(0.0001011)</a:t>
            </a:r>
            <a:r>
              <a:rPr lang="zh-CN" altLang="en-US" sz="2000" baseline="-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= (0.1011000)</a:t>
            </a:r>
            <a:r>
              <a:rPr lang="zh-CN" altLang="en-US" sz="2000" baseline="-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2 </a:t>
            </a:r>
            <a:r>
              <a:rPr lang="en-US" altLang="zh-CN" sz="2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zh-CN" altLang="en-US" sz="2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000" baseline="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-3 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</a:t>
            </a:r>
            <a:r>
              <a:rPr lang="zh-CN" altLang="en-US" sz="2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规格化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数！ </a:t>
            </a:r>
            <a:endParaRPr lang="zh-CN" altLang="en-US" sz="1200" dirty="0">
              <a:latin typeface="黑体" pitchFamily="2" charset="-122"/>
              <a:ea typeface="黑体" pitchFamily="2" charset="-122"/>
              <a:sym typeface="Symbol" pitchFamily="18" charset="2"/>
            </a:endParaRPr>
          </a:p>
          <a:p>
            <a:pPr algn="l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                    = (0.0101100)</a:t>
            </a:r>
            <a:r>
              <a:rPr lang="zh-CN" altLang="en-US" sz="2000" baseline="-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2 </a:t>
            </a:r>
            <a:r>
              <a:rPr lang="en-US" altLang="zh-CN" sz="2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zh-CN" altLang="en-US" sz="2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000" baseline="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-2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 </a:t>
            </a:r>
            <a:r>
              <a:rPr lang="zh-CN" altLang="en-US" sz="2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非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规！</a:t>
            </a:r>
            <a:r>
              <a:rPr lang="zh-CN" altLang="en-US" sz="1300" dirty="0"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  <a:endParaRPr lang="zh-CN" altLang="en-US" sz="2000" dirty="0">
              <a:solidFill>
                <a:srgbClr val="008000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</p:txBody>
      </p:sp>
      <p:sp>
        <p:nvSpPr>
          <p:cNvPr id="472072" name="Rectangle 8"/>
          <p:cNvSpPr>
            <a:spLocks noChangeArrowheads="1"/>
          </p:cNvSpPr>
          <p:nvPr/>
        </p:nvSpPr>
        <p:spPr bwMode="auto">
          <a:xfrm>
            <a:off x="508000" y="2781300"/>
            <a:ext cx="8467725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规格化浮点数的尾数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M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用原码表示时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其绝对值范围应为：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 1/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r≤|M|＜1</a:t>
            </a:r>
            <a:r>
              <a:rPr lang="en-US" altLang="zh-CN" sz="2400" dirty="0">
                <a:latin typeface="黑体" pitchFamily="2" charset="-122"/>
                <a:ea typeface="黑体" pitchFamily="2" charset="-122"/>
              </a:rPr>
              <a:t> </a:t>
            </a:r>
            <a:endParaRPr lang="en-US" altLang="zh-CN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72073" name="Rectangle 9"/>
          <p:cNvSpPr>
            <a:spLocks noChangeArrowheads="1"/>
          </p:cNvSpPr>
          <p:nvPr/>
        </p:nvSpPr>
        <p:spPr bwMode="auto">
          <a:xfrm>
            <a:off x="1104900" y="3854450"/>
            <a:ext cx="7366000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若基数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r=2，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尾数Ｍ用补码表示，则规格化数应满足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-1≤ 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M &lt;-1/2 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或  1/2≤ 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M &lt;1 </a:t>
            </a:r>
            <a:endParaRPr lang="en-US" altLang="zh-CN" sz="240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即，尾数最高两位必须相异。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0.1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xx...x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和 1.0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xx...x     ──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规！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0.0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xx...x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和 1.1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xx...x     ──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非规！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7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2072" grpId="0" autoUpdateAnimBg="0"/>
      <p:bldP spid="472073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520700" y="354013"/>
            <a:ext cx="86233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2.2.2规格化浮点数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  1．浮点数规格化形式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尾数的最高数位必须是一个有效值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以提高数据表示精度。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1079500" y="2016125"/>
            <a:ext cx="80645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    引例：(0.0001011)</a:t>
            </a:r>
            <a:r>
              <a:rPr lang="zh-CN" altLang="en-US" sz="2000" baseline="-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= (0.1011000)</a:t>
            </a:r>
            <a:r>
              <a:rPr lang="zh-CN" altLang="en-US" sz="2000" baseline="-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2 </a:t>
            </a:r>
            <a:r>
              <a:rPr lang="en-US" altLang="zh-CN" sz="2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zh-CN" altLang="en-US" sz="2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000" baseline="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-3 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  规格化数！ </a:t>
            </a:r>
            <a:endParaRPr lang="zh-CN" altLang="en-US" sz="1200" dirty="0">
              <a:latin typeface="黑体" pitchFamily="2" charset="-122"/>
              <a:ea typeface="黑体" pitchFamily="2" charset="-122"/>
              <a:sym typeface="Symbol" pitchFamily="18" charset="2"/>
            </a:endParaRPr>
          </a:p>
          <a:p>
            <a:pPr algn="l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                    = (0.0101100)</a:t>
            </a:r>
            <a:r>
              <a:rPr lang="zh-CN" altLang="en-US" sz="2000" baseline="-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2 </a:t>
            </a:r>
            <a:r>
              <a:rPr lang="en-US" altLang="zh-CN" sz="2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zh-CN" altLang="en-US" sz="2000" dirty="0" smtClean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000" baseline="30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-2</a:t>
            </a:r>
            <a:r>
              <a:rPr lang="zh-CN" altLang="en-US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     非规！</a:t>
            </a:r>
            <a:r>
              <a:rPr lang="zh-CN" altLang="en-US" sz="1300" dirty="0"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  <a:endParaRPr lang="zh-CN" altLang="en-US" sz="2000" dirty="0">
              <a:solidFill>
                <a:srgbClr val="008000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508000" y="2781300"/>
            <a:ext cx="8467725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规格化浮点数的尾数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M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用原码表示时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其绝对值范围应为：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 1/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r≤|M|＜1</a:t>
            </a:r>
            <a:r>
              <a:rPr lang="en-US" altLang="zh-CN" sz="2400">
                <a:latin typeface="黑体" pitchFamily="2" charset="-122"/>
                <a:ea typeface="黑体" pitchFamily="2" charset="-122"/>
              </a:rPr>
              <a:t> </a:t>
            </a:r>
            <a:endParaRPr lang="en-US" altLang="zh-CN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1104900" y="3854450"/>
            <a:ext cx="7366000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若基数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r=2，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尾数Ｍ用补码表示，则规格化数应满足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-1≤ 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M &lt;-1/2 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或  1/2≤ 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M &lt;1 </a:t>
            </a:r>
            <a:endParaRPr lang="en-US" altLang="zh-CN" sz="240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即，尾数最高两位必须相异。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0.1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xx...x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和 1.0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xx...x     ──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规！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0.0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xx...x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和 1.1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xx...x     ──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非规！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84710" name="Rectangle 6"/>
          <p:cNvSpPr>
            <a:spLocks noChangeArrowheads="1"/>
          </p:cNvSpPr>
          <p:nvPr/>
        </p:nvSpPr>
        <p:spPr bwMode="auto">
          <a:xfrm>
            <a:off x="681038" y="4003675"/>
            <a:ext cx="8128000" cy="2298700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50000">
                <a:srgbClr val="F5E3F3"/>
              </a:gs>
              <a:gs pos="100000">
                <a:srgbClr val="ADD6FF"/>
              </a:gs>
            </a:gsLst>
            <a:lin ang="2700000" scaled="1"/>
          </a:gradFill>
          <a:ln w="19050">
            <a:noFill/>
            <a:prstDash val="sysDot"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2" charset="-122"/>
                <a:ea typeface="黑体" pitchFamily="2" charset="-122"/>
              </a:rPr>
              <a:t>？</a:t>
            </a:r>
            <a:r>
              <a:rPr lang="zh-CN" altLang="en-US" sz="2400" i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思考：</a:t>
            </a:r>
          </a:p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z="2400" i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sz="2400" i="1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若基数</a:t>
            </a:r>
            <a:r>
              <a:rPr lang="en-US" altLang="zh-CN" sz="2400" i="1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r=16，</a:t>
            </a:r>
            <a:r>
              <a:rPr lang="zh-CN" altLang="en-US" sz="2400" i="1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尾数Ｍ用补码表示，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则规格化数应满足什么条件？</a:t>
            </a:r>
          </a:p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en-US" altLang="zh-CN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9248639"/>
              </p:ext>
            </p:extLst>
          </p:nvPr>
        </p:nvGraphicFramePr>
        <p:xfrm>
          <a:off x="868363" y="2222500"/>
          <a:ext cx="7546975" cy="261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4" name="Document" r:id="rId3" imgW="7061193" imgH="2448446" progId="Word.Document.8">
                  <p:embed/>
                </p:oleObj>
              </mc:Choice>
              <mc:Fallback>
                <p:oleObj name="Document" r:id="rId3" imgW="7061193" imgH="2448446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363" y="2222500"/>
                        <a:ext cx="7546975" cy="261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3" name="Rectangle 6"/>
          <p:cNvSpPr>
            <a:spLocks noChangeArrowheads="1"/>
          </p:cNvSpPr>
          <p:nvPr/>
        </p:nvSpPr>
        <p:spPr bwMode="auto">
          <a:xfrm>
            <a:off x="673100" y="358775"/>
            <a:ext cx="7912100" cy="1680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2．浮点规格化数的数据表示范围</a:t>
            </a:r>
          </a:p>
          <a:p>
            <a:pPr algn="l">
              <a:lnSpc>
                <a:spcPct val="40000"/>
              </a:lnSpc>
              <a:spcBef>
                <a:spcPct val="0"/>
              </a:spcBef>
              <a:buClrTx/>
              <a:buFontTx/>
              <a:buNone/>
            </a:pPr>
            <a:endParaRPr lang="zh-CN" altLang="en-US" sz="2400" dirty="0">
              <a:solidFill>
                <a:srgbClr val="800000"/>
              </a:solidFill>
              <a:latin typeface="黑体" pitchFamily="2" charset="-122"/>
              <a:ea typeface="黑体" pitchFamily="2" charset="-122"/>
            </a:endParaRPr>
          </a:p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若阶码和尾数均用补码表示，阶码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k+1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位，尾数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n+1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位，则规格化数典型值为：</a:t>
            </a:r>
            <a:r>
              <a:rPr lang="zh-CN" altLang="en-US" sz="2400" b="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51204" name="Rectangle 7"/>
          <p:cNvSpPr>
            <a:spLocks noChangeArrowheads="1"/>
          </p:cNvSpPr>
          <p:nvPr/>
        </p:nvSpPr>
        <p:spPr bwMode="auto">
          <a:xfrm>
            <a:off x="660400" y="4860925"/>
            <a:ext cx="8483600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规格化浮点数的表示范围小于非规格化浮点数的表示范围。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ChangeArrowheads="1"/>
          </p:cNvSpPr>
          <p:nvPr/>
        </p:nvSpPr>
        <p:spPr bwMode="auto">
          <a:xfrm>
            <a:off x="673100" y="358775"/>
            <a:ext cx="79121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2．浮点规格化数的数据表示范围</a:t>
            </a:r>
          </a:p>
          <a:p>
            <a:pPr algn="l">
              <a:lnSpc>
                <a:spcPct val="40000"/>
              </a:lnSpc>
              <a:spcBef>
                <a:spcPct val="0"/>
              </a:spcBef>
              <a:buClrTx/>
              <a:buFontTx/>
              <a:buNone/>
            </a:pPr>
            <a:endParaRPr lang="zh-CN" altLang="en-US" sz="2400">
              <a:solidFill>
                <a:srgbClr val="800000"/>
              </a:solidFill>
              <a:latin typeface="黑体" pitchFamily="2" charset="-122"/>
              <a:ea typeface="黑体" pitchFamily="2" charset="-122"/>
            </a:endParaRPr>
          </a:p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5222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1031875"/>
            <a:ext cx="7851775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Rectangle 7"/>
          <p:cNvSpPr>
            <a:spLocks noChangeArrowheads="1"/>
          </p:cNvSpPr>
          <p:nvPr/>
        </p:nvSpPr>
        <p:spPr bwMode="auto">
          <a:xfrm>
            <a:off x="660400" y="4325938"/>
            <a:ext cx="8140700" cy="1406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</a:p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尾数为0时，不论阶码为何值，一般都当做机器0处理。此时应把阶码置成最小值（绝对值最大的负数）。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625738" y="5801913"/>
            <a:ext cx="8140700" cy="4766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   基数</a:t>
            </a:r>
            <a:r>
              <a:rPr lang="en-US" altLang="zh-CN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r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越大，浮点数的表示范围越大，精度也越低。 </a:t>
            </a:r>
            <a:endParaRPr lang="zh-CN" altLang="en-US" sz="2400" b="0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8"/>
          <p:cNvSpPr>
            <a:spLocks noChangeArrowheads="1"/>
          </p:cNvSpPr>
          <p:nvPr/>
        </p:nvSpPr>
        <p:spPr bwMode="auto">
          <a:xfrm>
            <a:off x="520700" y="511175"/>
            <a:ext cx="5575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2.2.3 阶码的移码表示法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3251" name="Rectangle 10"/>
          <p:cNvSpPr>
            <a:spLocks noChangeArrowheads="1"/>
          </p:cNvSpPr>
          <p:nvPr/>
        </p:nvSpPr>
        <p:spPr bwMode="auto">
          <a:xfrm>
            <a:off x="990600" y="1014413"/>
            <a:ext cx="7759700" cy="1458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866775" indent="-869950"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移码：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在真值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上加一个常数（偏置值），使数据的正负符号数字化的一种编码方法。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marL="866775" indent="-869950"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      （相当于</a:t>
            </a:r>
            <a:r>
              <a:rPr lang="en-US" altLang="zh-CN" sz="24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X</a:t>
            </a:r>
            <a:r>
              <a:rPr lang="zh-CN" altLang="en-US" sz="240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在数轴上向正方向平移了一段距离）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3252" name="Rectangle 11"/>
          <p:cNvSpPr>
            <a:spLocks noChangeArrowheads="1"/>
          </p:cNvSpPr>
          <p:nvPr/>
        </p:nvSpPr>
        <p:spPr bwMode="auto">
          <a:xfrm>
            <a:off x="2038350" y="2795588"/>
            <a:ext cx="3962400" cy="427037"/>
          </a:xfrm>
          <a:prstGeom prst="rect">
            <a:avLst/>
          </a:prstGeom>
          <a:gradFill rotWithShape="0">
            <a:gsLst>
              <a:gs pos="0">
                <a:srgbClr val="F5E3F3"/>
              </a:gs>
              <a:gs pos="50000">
                <a:srgbClr val="F5E3F3"/>
              </a:gs>
              <a:gs pos="100000">
                <a:srgbClr val="F5E3F3"/>
              </a:gs>
            </a:gsLst>
            <a:lin ang="2700000" scaled="1"/>
          </a:gradFill>
          <a:ln w="19050">
            <a:solidFill>
              <a:srgbClr val="000099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[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移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= 偏置值 + 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</a:t>
            </a:r>
            <a:r>
              <a:rPr lang="en-US" altLang="zh-CN" sz="2400">
                <a:latin typeface="黑体" pitchFamily="2" charset="-122"/>
                <a:ea typeface="黑体" pitchFamily="2" charset="-122"/>
              </a:rPr>
              <a:t> </a:t>
            </a:r>
            <a:endParaRPr lang="en-US" altLang="zh-CN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3253" name="Rectangle 12"/>
          <p:cNvSpPr>
            <a:spLocks noChangeArrowheads="1"/>
          </p:cNvSpPr>
          <p:nvPr/>
        </p:nvSpPr>
        <p:spPr bwMode="auto">
          <a:xfrm>
            <a:off x="379413" y="3694113"/>
            <a:ext cx="8764587" cy="201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560388"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对于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n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位定点整数，偏置值常取2</a:t>
            </a:r>
            <a:r>
              <a:rPr lang="en-US" altLang="zh-CN" sz="2400" baseline="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n-1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此时编码规则较简单！</a:t>
            </a:r>
            <a:endParaRPr lang="en-US" altLang="zh-CN" sz="2400">
              <a:latin typeface="黑体" pitchFamily="2" charset="-122"/>
              <a:ea typeface="黑体" pitchFamily="2" charset="-122"/>
            </a:endParaRPr>
          </a:p>
          <a:p>
            <a:pPr indent="560388"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移码的编码规则：</a:t>
            </a:r>
          </a:p>
          <a:p>
            <a:pPr indent="560388"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与[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X]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补 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只符号位相反，其它位相同。</a:t>
            </a:r>
            <a:endParaRPr lang="en-US" altLang="zh-CN" sz="2400">
              <a:latin typeface="黑体" pitchFamily="2" charset="-122"/>
              <a:ea typeface="黑体" pitchFamily="2" charset="-122"/>
            </a:endParaRPr>
          </a:p>
          <a:p>
            <a:pPr indent="560388" algn="l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1103499"/>
              </p:ext>
            </p:extLst>
          </p:nvPr>
        </p:nvGraphicFramePr>
        <p:xfrm>
          <a:off x="688975" y="569913"/>
          <a:ext cx="8086725" cy="3681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94" name="Document" r:id="rId3" imgW="7547588" imgH="3443441" progId="Word.Document.8">
                  <p:embed/>
                </p:oleObj>
              </mc:Choice>
              <mc:Fallback>
                <p:oleObj name="Document" r:id="rId3" imgW="7547588" imgH="3443441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975" y="569913"/>
                        <a:ext cx="8086725" cy="3681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ChangeArrowheads="1"/>
          </p:cNvSpPr>
          <p:nvPr/>
        </p:nvSpPr>
        <p:spPr bwMode="auto">
          <a:xfrm>
            <a:off x="479425" y="711200"/>
            <a:ext cx="8139113" cy="3637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用移码表示阶码的优点：</a:t>
            </a:r>
          </a:p>
          <a:p>
            <a:pPr algn="just" eaLnBrk="0" hangingPunct="0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(1) 移码可视为无符号数，全为0时对应的真值最小，全为1时对应的真值最大，有助于两个浮点数进行阶码的大小比较；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(2) 简化机器中的判零电路。当阶码全为0，尾数也全为0时，表示机器零。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1281113" y="422275"/>
            <a:ext cx="6137275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u="sng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定点表示</a:t>
            </a:r>
            <a:r>
              <a:rPr lang="zh-CN" altLang="en-US" sz="24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                   </a:t>
            </a:r>
            <a:r>
              <a:rPr lang="zh-CN" altLang="en-US" sz="2400" u="sng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浮点表示</a:t>
            </a:r>
            <a:r>
              <a:rPr lang="zh-CN" altLang="en-US" sz="24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sz="2000">
                <a:solidFill>
                  <a:srgbClr val="990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</a:p>
        </p:txBody>
      </p:sp>
      <p:graphicFrame>
        <p:nvGraphicFramePr>
          <p:cNvPr id="6113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6921149"/>
              </p:ext>
            </p:extLst>
          </p:nvPr>
        </p:nvGraphicFramePr>
        <p:xfrm>
          <a:off x="509588" y="3995738"/>
          <a:ext cx="8634412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90" name="Document" r:id="rId3" imgW="5759698" imgH="859331" progId="Word.Document.8">
                  <p:embed/>
                </p:oleObj>
              </mc:Choice>
              <mc:Fallback>
                <p:oleObj name="Document" r:id="rId3" imgW="5759698" imgH="859331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88" y="3995738"/>
                        <a:ext cx="8634412" cy="1289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13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6157492"/>
              </p:ext>
            </p:extLst>
          </p:nvPr>
        </p:nvGraphicFramePr>
        <p:xfrm>
          <a:off x="392113" y="5195888"/>
          <a:ext cx="7024687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91" name="文档" r:id="rId5" imgW="4869180" imgH="577590" progId="Word.Document.8">
                  <p:embed/>
                </p:oleObj>
              </mc:Choice>
              <mc:Fallback>
                <p:oleObj name="文档" r:id="rId5" imgW="4869180" imgH="57759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5195888"/>
                        <a:ext cx="7024687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7484843"/>
              </p:ext>
            </p:extLst>
          </p:nvPr>
        </p:nvGraphicFramePr>
        <p:xfrm>
          <a:off x="509588" y="1281113"/>
          <a:ext cx="8634412" cy="207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92" name="Document" r:id="rId7" imgW="5750337" imgH="1386157" progId="Word.Document.8">
                  <p:embed/>
                </p:oleObj>
              </mc:Choice>
              <mc:Fallback>
                <p:oleObj name="Document" r:id="rId7" imgW="5750337" imgH="1386157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88" y="1281113"/>
                        <a:ext cx="8634412" cy="207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546600" y="2482850"/>
            <a:ext cx="3140075" cy="1233488"/>
            <a:chOff x="937" y="2863"/>
            <a:chExt cx="4082" cy="802"/>
          </a:xfrm>
        </p:grpSpPr>
        <p:grpSp>
          <p:nvGrpSpPr>
            <p:cNvPr id="56327" name="Group 7"/>
            <p:cNvGrpSpPr>
              <a:grpSpLocks/>
            </p:cNvGrpSpPr>
            <p:nvPr/>
          </p:nvGrpSpPr>
          <p:grpSpPr bwMode="auto">
            <a:xfrm>
              <a:off x="937" y="2863"/>
              <a:ext cx="4082" cy="802"/>
              <a:chOff x="1240" y="2139"/>
              <a:chExt cx="3957" cy="756"/>
            </a:xfrm>
          </p:grpSpPr>
          <p:pic>
            <p:nvPicPr>
              <p:cNvPr id="56330" name="Picture 8" descr="未命名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40" y="2139"/>
                <a:ext cx="3957" cy="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6331" name="Rectangle 9"/>
              <p:cNvSpPr>
                <a:spLocks noChangeArrowheads="1"/>
              </p:cNvSpPr>
              <p:nvPr/>
            </p:nvSpPr>
            <p:spPr bwMode="auto">
              <a:xfrm>
                <a:off x="1462" y="2429"/>
                <a:ext cx="1241" cy="201"/>
              </a:xfrm>
              <a:prstGeom prst="rect">
                <a:avLst/>
              </a:prstGeom>
              <a:noFill/>
              <a:ln w="38100">
                <a:solidFill>
                  <a:srgbClr val="FFFF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56332" name="Rectangle 10"/>
              <p:cNvSpPr>
                <a:spLocks noChangeArrowheads="1"/>
              </p:cNvSpPr>
              <p:nvPr/>
            </p:nvSpPr>
            <p:spPr bwMode="auto">
              <a:xfrm>
                <a:off x="2732" y="2429"/>
                <a:ext cx="2349" cy="201"/>
              </a:xfrm>
              <a:prstGeom prst="rect">
                <a:avLst/>
              </a:prstGeom>
              <a:noFill/>
              <a:ln w="38100">
                <a:solidFill>
                  <a:srgbClr val="00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56328" name="Line 11"/>
            <p:cNvSpPr>
              <a:spLocks noChangeShapeType="1"/>
            </p:cNvSpPr>
            <p:nvPr/>
          </p:nvSpPr>
          <p:spPr bwMode="auto">
            <a:xfrm>
              <a:off x="2797" y="3164"/>
              <a:ext cx="0" cy="225"/>
            </a:xfrm>
            <a:prstGeom prst="line">
              <a:avLst/>
            </a:prstGeom>
            <a:noFill/>
            <a:ln w="38100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6329" name="Line 12"/>
            <p:cNvSpPr>
              <a:spLocks noChangeShapeType="1"/>
            </p:cNvSpPr>
            <p:nvPr/>
          </p:nvSpPr>
          <p:spPr bwMode="auto">
            <a:xfrm flipH="1">
              <a:off x="1453" y="3172"/>
              <a:ext cx="9" cy="201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611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611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1281113" y="422275"/>
            <a:ext cx="6137275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u="sng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定点表示</a:t>
            </a:r>
            <a:r>
              <a:rPr lang="zh-CN" altLang="en-US" sz="24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                   </a:t>
            </a:r>
            <a:r>
              <a:rPr lang="zh-CN" altLang="en-US" sz="2400" u="sng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浮点表示</a:t>
            </a:r>
            <a:r>
              <a:rPr lang="zh-CN" altLang="en-US" sz="24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sz="2000">
                <a:solidFill>
                  <a:srgbClr val="990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</a:p>
        </p:txBody>
      </p:sp>
      <p:graphicFrame>
        <p:nvGraphicFramePr>
          <p:cNvPr id="5734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9510917"/>
              </p:ext>
            </p:extLst>
          </p:nvPr>
        </p:nvGraphicFramePr>
        <p:xfrm>
          <a:off x="514350" y="1452563"/>
          <a:ext cx="8629650" cy="355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69" name="Document" r:id="rId3" imgW="5750337" imgH="2376475" progId="Word.Document.8">
                  <p:embed/>
                </p:oleObj>
              </mc:Choice>
              <mc:Fallback>
                <p:oleObj name="Document" r:id="rId3" imgW="5750337" imgH="2376475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" y="1452563"/>
                        <a:ext cx="8629650" cy="355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5410200" y="3719513"/>
            <a:ext cx="2278063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en-US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5703888" y="3733800"/>
            <a:ext cx="17811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>
                <a:latin typeface="黑体" pitchFamily="2" charset="-122"/>
                <a:ea typeface="黑体" pitchFamily="2" charset="-122"/>
              </a:rPr>
              <a:t>即</a:t>
            </a:r>
            <a:r>
              <a:rPr lang="en-US" altLang="zh-CN" sz="2400">
                <a:latin typeface="黑体" pitchFamily="2" charset="-122"/>
                <a:ea typeface="黑体" pitchFamily="2" charset="-122"/>
              </a:rPr>
              <a:t>D5BH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1281113" y="422275"/>
            <a:ext cx="6137275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u="sng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定点表示</a:t>
            </a:r>
            <a:r>
              <a:rPr lang="zh-CN" altLang="en-US" sz="24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                   </a:t>
            </a:r>
            <a:r>
              <a:rPr lang="zh-CN" altLang="en-US" sz="2400" u="sng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浮点表示</a:t>
            </a:r>
            <a:r>
              <a:rPr lang="zh-CN" altLang="en-US" sz="24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sz="2000">
                <a:solidFill>
                  <a:srgbClr val="990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</a:p>
        </p:txBody>
      </p:sp>
      <p:graphicFrame>
        <p:nvGraphicFramePr>
          <p:cNvPr id="583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6015935"/>
              </p:ext>
            </p:extLst>
          </p:nvPr>
        </p:nvGraphicFramePr>
        <p:xfrm>
          <a:off x="509588" y="1485900"/>
          <a:ext cx="8634412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91" name="Document" r:id="rId3" imgW="5750337" imgH="2772674" progId="Word.Document.8">
                  <p:embed/>
                </p:oleObj>
              </mc:Choice>
              <mc:Fallback>
                <p:oleObj name="Document" r:id="rId3" imgW="5750337" imgH="2772674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88" y="1485900"/>
                        <a:ext cx="8634412" cy="415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1281113" y="422275"/>
            <a:ext cx="5195887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u="sng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定点表示</a:t>
            </a:r>
            <a:r>
              <a:rPr lang="zh-CN" altLang="en-US" sz="24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              </a:t>
            </a:r>
            <a:r>
              <a:rPr lang="zh-CN" altLang="en-US" sz="2400" u="sng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浮点表示</a:t>
            </a:r>
            <a:r>
              <a:rPr lang="zh-CN" altLang="en-US" sz="24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sz="2000">
                <a:solidFill>
                  <a:srgbClr val="990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</a:p>
        </p:txBody>
      </p:sp>
      <p:graphicFrame>
        <p:nvGraphicFramePr>
          <p:cNvPr id="593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1572438"/>
              </p:ext>
            </p:extLst>
          </p:nvPr>
        </p:nvGraphicFramePr>
        <p:xfrm>
          <a:off x="509588" y="1446213"/>
          <a:ext cx="8542337" cy="207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37" name="Document" r:id="rId3" imgW="5719735" imgH="1388676" progId="Word.Document.8">
                  <p:embed/>
                </p:oleObj>
              </mc:Choice>
              <mc:Fallback>
                <p:oleObj name="Document" r:id="rId3" imgW="5719735" imgH="1388676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88" y="1446213"/>
                        <a:ext cx="8542337" cy="207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5410200" y="3719513"/>
            <a:ext cx="2278063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en-US"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5939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4224915"/>
              </p:ext>
            </p:extLst>
          </p:nvPr>
        </p:nvGraphicFramePr>
        <p:xfrm>
          <a:off x="6646863" y="493713"/>
          <a:ext cx="2047875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38" name="文档" r:id="rId5" imgW="1391503" imgH="400615" progId="Word.Document.8">
                  <p:embed/>
                </p:oleObj>
              </mc:Choice>
              <mc:Fallback>
                <p:oleObj name="文档" r:id="rId5" imgW="1391503" imgH="400615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6863" y="493713"/>
                        <a:ext cx="2047875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06" name="Rectangle 6"/>
          <p:cNvSpPr>
            <a:spLocks noChangeArrowheads="1"/>
          </p:cNvSpPr>
          <p:nvPr/>
        </p:nvSpPr>
        <p:spPr bwMode="auto">
          <a:xfrm>
            <a:off x="447675" y="3724275"/>
            <a:ext cx="8128000" cy="2298700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50000">
                <a:srgbClr val="F5E3F3"/>
              </a:gs>
              <a:gs pos="100000">
                <a:srgbClr val="ADD6FF"/>
              </a:gs>
            </a:gsLst>
            <a:lin ang="2700000" scaled="1"/>
          </a:gradFill>
          <a:ln w="19050">
            <a:noFill/>
            <a:prstDash val="sysDot"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2" charset="-122"/>
                <a:ea typeface="黑体" pitchFamily="2" charset="-122"/>
              </a:rPr>
              <a:t>？</a:t>
            </a:r>
            <a:r>
              <a:rPr lang="zh-CN" altLang="en-US" sz="2400" i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思考：</a:t>
            </a:r>
          </a:p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z="2400" i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sz="2400" i="1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en-US" altLang="zh-CN" sz="2400" i="1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1.</a:t>
            </a:r>
            <a:r>
              <a:rPr lang="zh-CN" altLang="en-US" sz="2400" i="1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浮点数的表示范围主要取决于？</a:t>
            </a:r>
          </a:p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z="2400" i="1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sz="2400" i="1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2.</a:t>
            </a:r>
            <a:r>
              <a:rPr lang="zh-CN" altLang="en-US" sz="2400" i="1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与定点数表示相比，浮点数表示的精度如何？</a:t>
            </a:r>
            <a:endParaRPr lang="zh-CN" altLang="en-US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US" altLang="zh-CN" sz="2400" i="1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3.</a:t>
            </a:r>
            <a:r>
              <a:rPr lang="zh-CN" altLang="en-US" sz="2400" i="1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浮点数一般格式下，用于表示</a:t>
            </a:r>
            <a:r>
              <a:rPr lang="en-US" altLang="zh-CN" sz="2400" i="1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(-1,+1</a:t>
            </a:r>
            <a:r>
              <a:rPr lang="zh-CN" altLang="en-US" sz="2400" i="1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）的编码个数占多少比例？是否有冗余信息？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4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06" grpId="0" animBg="1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/>
          <p:cNvSpPr>
            <a:spLocks noChangeArrowheads="1"/>
          </p:cNvSpPr>
          <p:nvPr/>
        </p:nvSpPr>
        <p:spPr bwMode="auto">
          <a:xfrm>
            <a:off x="609600" y="381000"/>
            <a:ext cx="7620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2.2.4 定点、浮点表示法与定点、浮点计算机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  1．定点、浮点表示法的比较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0419" name="Rectangle 7"/>
          <p:cNvSpPr>
            <a:spLocks noChangeArrowheads="1"/>
          </p:cNvSpPr>
          <p:nvPr/>
        </p:nvSpPr>
        <p:spPr bwMode="auto">
          <a:xfrm>
            <a:off x="1568450" y="1577975"/>
            <a:ext cx="706437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435100" indent="-1435100"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数值范围：浮点表示法远远大于定点表示法；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marL="1435100" indent="-1435100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数据分布：定点数分布均匀，浮点数越靠近数轴的原点分布密度大；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marL="1435100" indent="-1435100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数据精度：一般认为浮点数的精度低于定点数；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marL="1435100" indent="-1435100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数学运算：浮点运算要比定点运算复杂得多。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6042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" y="4891088"/>
            <a:ext cx="8162925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ChangeArrowheads="1"/>
          </p:cNvSpPr>
          <p:nvPr/>
        </p:nvSpPr>
        <p:spPr bwMode="auto">
          <a:xfrm>
            <a:off x="342900" y="615950"/>
            <a:ext cx="8801100" cy="529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673100"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 定点机与浮点机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673100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通常可以将计算机分为几档：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673100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(1) 定点机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673100" algn="just" ea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以定点运算为主，浮点运算是通过软件来实现的。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673100" algn="just" ea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（低档微、小型机）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673100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(2) 定点机＋浮点运算部件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673100" algn="just" ea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浮点运算部件是专门用于浮点数运算的部件。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673100" algn="just" ea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（微、小型机）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673100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(3) 浮点机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673100" algn="l" ea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具有浮点运算指令和基本的浮点运算器。</a:t>
            </a:r>
          </a:p>
          <a:p>
            <a:pPr indent="673100" algn="l" ea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(大、中型机)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ChangeArrowheads="1"/>
          </p:cNvSpPr>
          <p:nvPr/>
        </p:nvSpPr>
        <p:spPr bwMode="auto">
          <a:xfrm>
            <a:off x="571500" y="706438"/>
            <a:ext cx="8215313" cy="319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课堂练习：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endParaRPr lang="zh-CN" altLang="en-US" sz="2400" dirty="0" smtClean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4．某浮点数字长32位，格式如下。其中阶码部分8位，以2为底，移码表示；尾数部分一共24位（含1位数符），补码表示。现有一浮点代码为(8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C5A3E00)</a:t>
            </a:r>
            <a:r>
              <a:rPr lang="en-US" altLang="zh-CN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16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试写出它所表示的十进制真值。（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P47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2-18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题）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0               7   8    9                    31</a:t>
            </a:r>
            <a:endParaRPr lang="zh-CN" altLang="en-US" sz="20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67587" name="Group 17"/>
          <p:cNvGrpSpPr>
            <a:grpSpLocks/>
          </p:cNvGrpSpPr>
          <p:nvPr/>
        </p:nvGrpSpPr>
        <p:grpSpPr bwMode="auto">
          <a:xfrm>
            <a:off x="1390650" y="3921125"/>
            <a:ext cx="6407150" cy="392113"/>
            <a:chOff x="703" y="1916"/>
            <a:chExt cx="3801" cy="295"/>
          </a:xfrm>
        </p:grpSpPr>
        <p:grpSp>
          <p:nvGrpSpPr>
            <p:cNvPr id="67589" name="Group 8"/>
            <p:cNvGrpSpPr>
              <a:grpSpLocks/>
            </p:cNvGrpSpPr>
            <p:nvPr/>
          </p:nvGrpSpPr>
          <p:grpSpPr bwMode="auto">
            <a:xfrm>
              <a:off x="706" y="1916"/>
              <a:ext cx="1460" cy="294"/>
              <a:chOff x="0" y="1305"/>
              <a:chExt cx="1460" cy="634"/>
            </a:xfrm>
          </p:grpSpPr>
          <p:sp>
            <p:nvSpPr>
              <p:cNvPr id="67597" name="Rectangle 4"/>
              <p:cNvSpPr>
                <a:spLocks noChangeArrowheads="1"/>
              </p:cNvSpPr>
              <p:nvPr/>
            </p:nvSpPr>
            <p:spPr bwMode="auto">
              <a:xfrm>
                <a:off x="43" y="1305"/>
                <a:ext cx="1374" cy="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阶 码</a:t>
                </a:r>
                <a:endParaRPr lang="zh-CN" altLang="en-US" sz="1000">
                  <a:latin typeface="黑体" pitchFamily="2" charset="-122"/>
                  <a:ea typeface="黑体" pitchFamily="2" charset="-122"/>
                </a:endParaRPr>
              </a:p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67598" name="Rectangle 7"/>
              <p:cNvSpPr>
                <a:spLocks noChangeArrowheads="1"/>
              </p:cNvSpPr>
              <p:nvPr/>
            </p:nvSpPr>
            <p:spPr bwMode="auto">
              <a:xfrm>
                <a:off x="0" y="1305"/>
                <a:ext cx="1460" cy="634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67590" name="Group 10"/>
            <p:cNvGrpSpPr>
              <a:grpSpLocks/>
            </p:cNvGrpSpPr>
            <p:nvPr/>
          </p:nvGrpSpPr>
          <p:grpSpPr bwMode="auto">
            <a:xfrm>
              <a:off x="2054" y="1916"/>
              <a:ext cx="679" cy="294"/>
              <a:chOff x="1460" y="1305"/>
              <a:chExt cx="463" cy="634"/>
            </a:xfrm>
          </p:grpSpPr>
          <p:sp>
            <p:nvSpPr>
              <p:cNvPr id="67595" name="Rectangle 5"/>
              <p:cNvSpPr>
                <a:spLocks noChangeArrowheads="1"/>
              </p:cNvSpPr>
              <p:nvPr/>
            </p:nvSpPr>
            <p:spPr bwMode="auto">
              <a:xfrm>
                <a:off x="1503" y="1305"/>
                <a:ext cx="377" cy="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数符</a:t>
                </a:r>
                <a:endParaRPr lang="zh-CN" altLang="en-US" sz="1000">
                  <a:latin typeface="黑体" pitchFamily="2" charset="-122"/>
                  <a:ea typeface="黑体" pitchFamily="2" charset="-122"/>
                </a:endParaRPr>
              </a:p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67596" name="Rectangle 9"/>
              <p:cNvSpPr>
                <a:spLocks noChangeArrowheads="1"/>
              </p:cNvSpPr>
              <p:nvPr/>
            </p:nvSpPr>
            <p:spPr bwMode="auto">
              <a:xfrm>
                <a:off x="1460" y="1305"/>
                <a:ext cx="463" cy="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7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grpSp>
          <p:nvGrpSpPr>
            <p:cNvPr id="67591" name="Group 12"/>
            <p:cNvGrpSpPr>
              <a:grpSpLocks/>
            </p:cNvGrpSpPr>
            <p:nvPr/>
          </p:nvGrpSpPr>
          <p:grpSpPr bwMode="auto">
            <a:xfrm>
              <a:off x="2629" y="1916"/>
              <a:ext cx="1872" cy="294"/>
              <a:chOff x="1923" y="1305"/>
              <a:chExt cx="1872" cy="634"/>
            </a:xfrm>
          </p:grpSpPr>
          <p:sp>
            <p:nvSpPr>
              <p:cNvPr id="67593" name="Rectangle 6"/>
              <p:cNvSpPr>
                <a:spLocks noChangeArrowheads="1"/>
              </p:cNvSpPr>
              <p:nvPr/>
            </p:nvSpPr>
            <p:spPr bwMode="auto">
              <a:xfrm>
                <a:off x="1966" y="1305"/>
                <a:ext cx="1786" cy="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尾数</a:t>
                </a:r>
                <a:endParaRPr lang="zh-CN" altLang="en-US" sz="1000">
                  <a:latin typeface="黑体" pitchFamily="2" charset="-122"/>
                  <a:ea typeface="黑体" pitchFamily="2" charset="-122"/>
                </a:endParaRPr>
              </a:p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solidFill>
                    <a:schemeClr val="tx1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67594" name="Rectangle 11"/>
              <p:cNvSpPr>
                <a:spLocks noChangeArrowheads="1"/>
              </p:cNvSpPr>
              <p:nvPr/>
            </p:nvSpPr>
            <p:spPr bwMode="auto">
              <a:xfrm>
                <a:off x="1923" y="1305"/>
                <a:ext cx="1872" cy="634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67592" name="Rectangle 14"/>
            <p:cNvSpPr>
              <a:spLocks noChangeArrowheads="1"/>
            </p:cNvSpPr>
            <p:nvPr/>
          </p:nvSpPr>
          <p:spPr bwMode="auto">
            <a:xfrm>
              <a:off x="703" y="1923"/>
              <a:ext cx="3801" cy="288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284250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ChangeArrowheads="1"/>
          </p:cNvSpPr>
          <p:nvPr/>
        </p:nvSpPr>
        <p:spPr bwMode="auto">
          <a:xfrm>
            <a:off x="688932" y="862013"/>
            <a:ext cx="761582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习题：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P47 2-15, 2-18, </a:t>
            </a:r>
            <a:endParaRPr lang="en-US" altLang="zh-CN" sz="24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</a:t>
            </a:r>
            <a:r>
              <a:rPr lang="en-US" altLang="zh-CN" sz="2400" dirty="0">
                <a:solidFill>
                  <a:srgbClr val="E1E1E1"/>
                </a:solidFill>
                <a:latin typeface="黑体" pitchFamily="2" charset="-122"/>
                <a:ea typeface="黑体" pitchFamily="2" charset="-122"/>
              </a:rPr>
              <a:t>2-20(3)(5),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E1E1E1"/>
                </a:solidFill>
                <a:latin typeface="黑体" pitchFamily="2" charset="-122"/>
                <a:ea typeface="黑体" pitchFamily="2" charset="-122"/>
              </a:rPr>
              <a:t>           </a:t>
            </a:r>
            <a:r>
              <a:rPr lang="en-US" altLang="zh-CN" sz="2400" dirty="0" smtClean="0">
                <a:solidFill>
                  <a:srgbClr val="E1E1E1"/>
                </a:solidFill>
                <a:latin typeface="黑体" pitchFamily="2" charset="-122"/>
                <a:ea typeface="黑体" pitchFamily="2" charset="-122"/>
              </a:rPr>
              <a:t>2-21(3)</a:t>
            </a:r>
            <a:r>
              <a:rPr lang="zh-CN" altLang="en-US" sz="2400" dirty="0" smtClean="0">
                <a:solidFill>
                  <a:srgbClr val="E1E1E1"/>
                </a:solidFill>
                <a:latin typeface="黑体" pitchFamily="2" charset="-122"/>
                <a:ea typeface="黑体" pitchFamily="2" charset="-122"/>
              </a:rPr>
              <a:t>及补充题</a:t>
            </a:r>
            <a:r>
              <a:rPr lang="en-US" altLang="zh-CN" sz="2400" dirty="0" smtClean="0">
                <a:solidFill>
                  <a:srgbClr val="E1E1E1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en-US" altLang="zh-CN" sz="2400" dirty="0">
                <a:solidFill>
                  <a:srgbClr val="E1E1E1"/>
                </a:solidFill>
                <a:latin typeface="黑体" pitchFamily="2" charset="-122"/>
                <a:ea typeface="黑体" pitchFamily="2" charset="-122"/>
              </a:rPr>
              <a:t>7)</a:t>
            </a:r>
            <a:r>
              <a:rPr lang="zh-CN" altLang="en-US" sz="2400" dirty="0">
                <a:solidFill>
                  <a:srgbClr val="E1E1E1"/>
                </a:solidFill>
                <a:latin typeface="黑体" pitchFamily="2" charset="-122"/>
                <a:ea typeface="黑体" pitchFamily="2" charset="-122"/>
              </a:rPr>
              <a:t>十六进制数</a:t>
            </a:r>
            <a:r>
              <a:rPr lang="en-US" altLang="zh-CN" sz="2400" dirty="0">
                <a:solidFill>
                  <a:srgbClr val="E1E1E1"/>
                </a:solidFill>
                <a:latin typeface="黑体" pitchFamily="2" charset="-122"/>
                <a:ea typeface="黑体" pitchFamily="2" charset="-122"/>
              </a:rPr>
              <a:t>00300000H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</a:t>
            </a:r>
            <a:r>
              <a:rPr lang="en-US" altLang="zh-CN" sz="2400" strike="dblStrike" dirty="0">
                <a:solidFill>
                  <a:srgbClr val="E1E1E1"/>
                </a:solidFill>
                <a:latin typeface="黑体" pitchFamily="2" charset="-122"/>
                <a:ea typeface="黑体" pitchFamily="2" charset="-122"/>
              </a:rPr>
              <a:t>2-23, 2-24</a:t>
            </a:r>
            <a:r>
              <a:rPr lang="en-US" altLang="zh-CN" sz="2400" strike="dblStrike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endParaRPr lang="en-US" altLang="zh-CN" sz="2400" strike="dblStrike" dirty="0"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564083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2621077" y="3716773"/>
            <a:ext cx="2850081" cy="374651"/>
            <a:chOff x="2293419" y="3608822"/>
            <a:chExt cx="2850081" cy="374651"/>
          </a:xfrm>
        </p:grpSpPr>
        <p:sp>
          <p:nvSpPr>
            <p:cNvPr id="33" name="Rectangle 16"/>
            <p:cNvSpPr>
              <a:spLocks noChangeArrowheads="1"/>
            </p:cNvSpPr>
            <p:nvPr/>
          </p:nvSpPr>
          <p:spPr bwMode="auto">
            <a:xfrm>
              <a:off x="4305300" y="3613585"/>
              <a:ext cx="838200" cy="369888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>
                <a:spcAft>
                  <a:spcPts val="0"/>
                </a:spcAft>
              </a:pPr>
              <a:r>
                <a:rPr lang="en-US" sz="1050" kern="100">
                  <a:effectLst/>
                  <a:latin typeface="Calibri"/>
                  <a:ea typeface="宋体"/>
                  <a:cs typeface="Times New Roman"/>
                </a:rPr>
                <a:t> </a:t>
              </a:r>
              <a:endParaRPr lang="zh-CN" sz="1050" kern="100">
                <a:effectLst/>
                <a:latin typeface="Calibri"/>
                <a:ea typeface="宋体"/>
                <a:cs typeface="Times New Roman"/>
              </a:endParaRPr>
            </a:p>
          </p:txBody>
        </p:sp>
        <p:sp>
          <p:nvSpPr>
            <p:cNvPr id="34" name="Rectangle 17"/>
            <p:cNvSpPr>
              <a:spLocks noChangeArrowheads="1"/>
            </p:cNvSpPr>
            <p:nvPr/>
          </p:nvSpPr>
          <p:spPr bwMode="auto">
            <a:xfrm>
              <a:off x="2293419" y="3608822"/>
              <a:ext cx="840305" cy="3714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>
                <a:spcAft>
                  <a:spcPts val="0"/>
                </a:spcAft>
              </a:pPr>
              <a:r>
                <a:rPr lang="en-US" sz="1050" kern="100">
                  <a:effectLst/>
                  <a:latin typeface="Calibri"/>
                  <a:ea typeface="宋体"/>
                  <a:cs typeface="Times New Roman"/>
                </a:rPr>
                <a:t> </a:t>
              </a:r>
              <a:endParaRPr lang="zh-CN" sz="1050" kern="100">
                <a:effectLst/>
                <a:latin typeface="Calibri"/>
                <a:ea typeface="宋体"/>
                <a:cs typeface="Times New Roman"/>
              </a:endParaRPr>
            </a:p>
          </p:txBody>
        </p:sp>
        <p:sp>
          <p:nvSpPr>
            <p:cNvPr id="35" name="Rectangle 18"/>
            <p:cNvSpPr>
              <a:spLocks noChangeArrowheads="1"/>
            </p:cNvSpPr>
            <p:nvPr/>
          </p:nvSpPr>
          <p:spPr bwMode="auto">
            <a:xfrm>
              <a:off x="3322218" y="3611997"/>
              <a:ext cx="838200" cy="36830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>
                <a:spcAft>
                  <a:spcPts val="0"/>
                </a:spcAft>
              </a:pPr>
              <a:r>
                <a:rPr lang="en-US" sz="1050" kern="100">
                  <a:effectLst/>
                  <a:latin typeface="Calibri"/>
                  <a:ea typeface="宋体"/>
                  <a:cs typeface="Times New Roman"/>
                </a:rPr>
                <a:t> </a:t>
              </a:r>
              <a:endParaRPr lang="zh-CN" sz="1050" kern="100">
                <a:effectLst/>
                <a:latin typeface="Calibri"/>
                <a:ea typeface="宋体"/>
                <a:cs typeface="Times New Roman"/>
              </a:endParaRPr>
            </a:p>
          </p:txBody>
        </p:sp>
      </p:grp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533400" y="523875"/>
            <a:ext cx="678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2.2.5 实用浮点数举例---</a:t>
            </a:r>
            <a:r>
              <a:rPr lang="en-US" altLang="zh-CN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IEEE754</a:t>
            </a: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标准</a:t>
            </a:r>
            <a:r>
              <a:rPr lang="zh-CN" altLang="en-US" sz="11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533400" y="1070804"/>
            <a:ext cx="7943850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IEEE754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标准是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当前主流微机中广泛采用的格式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。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62679" name="Picture 2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2" y="1735208"/>
            <a:ext cx="66198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Rectangle 7"/>
          <p:cNvSpPr>
            <a:spLocks noChangeArrowheads="1"/>
          </p:cNvSpPr>
          <p:nvPr/>
        </p:nvSpPr>
        <p:spPr bwMode="auto">
          <a:xfrm>
            <a:off x="533400" y="3149600"/>
            <a:ext cx="8305800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三种格式可以选择：</a:t>
            </a:r>
            <a:endParaRPr lang="en-US" altLang="zh-CN" sz="24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</a:t>
            </a: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1599269"/>
              </p:ext>
            </p:extLst>
          </p:nvPr>
        </p:nvGraphicFramePr>
        <p:xfrm>
          <a:off x="981075" y="3714750"/>
          <a:ext cx="7572375" cy="233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04" name="Document" r:id="rId4" imgW="7214924" imgH="2221378" progId="Word.Document.8">
                  <p:embed/>
                </p:oleObj>
              </mc:Choice>
              <mc:Fallback>
                <p:oleObj name="Document" r:id="rId4" imgW="7214924" imgH="2221378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1075" y="3714750"/>
                        <a:ext cx="7572375" cy="233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7150" cap="sq">
                            <a:pattFill prst="openDmnd">
                              <a:fgClr>
                                <a:srgbClr val="3333FF"/>
                              </a:fgClr>
                              <a:bgClr>
                                <a:srgbClr val="FFFFFF"/>
                              </a:bgClr>
                            </a:patt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296406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533400" y="523875"/>
            <a:ext cx="678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2.2.5 实用浮点数举例---</a:t>
            </a:r>
            <a:r>
              <a:rPr lang="en-US" altLang="zh-CN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IEEE754</a:t>
            </a: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标准</a:t>
            </a:r>
            <a:r>
              <a:rPr lang="zh-CN" altLang="en-US" sz="11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533400" y="1070804"/>
            <a:ext cx="7943850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以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32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位短浮点数为例：</a:t>
            </a:r>
          </a:p>
        </p:txBody>
      </p:sp>
      <p:pic>
        <p:nvPicPr>
          <p:cNvPr id="62679" name="Picture 2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2" y="1830458"/>
            <a:ext cx="6619875" cy="912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1627187" y="1595098"/>
            <a:ext cx="721201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16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1位         </a:t>
            </a:r>
            <a:r>
              <a:rPr lang="zh-CN" altLang="en-US" sz="1600" dirty="0" smtClean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8位                        23位</a:t>
            </a:r>
            <a:endParaRPr lang="zh-CN" altLang="en-US" sz="1600" dirty="0">
              <a:solidFill>
                <a:schemeClr val="hlink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787400" y="2897188"/>
            <a:ext cx="8356600" cy="136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381000" algn="just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最高位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为数符位；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381000" algn="just" eaLnBrk="0" hangingPunct="0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其后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是8位阶码，以2为底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，阶码移码的偏置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值为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127；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indent="381000" algn="l" eaLnBrk="0" hangingPunct="0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其余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23位是尾数的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纯小数，用原码表示。</a:t>
            </a:r>
            <a:r>
              <a:rPr lang="zh-CN" altLang="en-US" sz="2400" dirty="0" smtClean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14364" y="4423890"/>
            <a:ext cx="8224836" cy="1938992"/>
            <a:chOff x="614364" y="4271490"/>
            <a:chExt cx="8313738" cy="1938992"/>
          </a:xfrm>
        </p:grpSpPr>
        <p:graphicFrame>
          <p:nvGraphicFramePr>
            <p:cNvPr id="17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39892566"/>
                </p:ext>
              </p:extLst>
            </p:nvPr>
          </p:nvGraphicFramePr>
          <p:xfrm>
            <a:off x="614364" y="4398490"/>
            <a:ext cx="514350" cy="293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272" name="位图图像" r:id="rId4" imgW="809738" imgH="438095" progId="Paint.Picture">
                    <p:embed/>
                  </p:oleObj>
                </mc:Choice>
                <mc:Fallback>
                  <p:oleObj name="位图图像" r:id="rId4" imgW="809738" imgH="438095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4364" y="4398490"/>
                          <a:ext cx="514350" cy="2936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26069525"/>
                </p:ext>
              </p:extLst>
            </p:nvPr>
          </p:nvGraphicFramePr>
          <p:xfrm>
            <a:off x="627064" y="5212878"/>
            <a:ext cx="514350" cy="293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273" name="位图图像" r:id="rId6" imgW="809738" imgH="438095" progId="PBrush">
                    <p:embed/>
                  </p:oleObj>
                </mc:Choice>
                <mc:Fallback>
                  <p:oleObj name="位图图像" r:id="rId6" imgW="809738" imgH="438095" progId="PBrus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064" y="5212878"/>
                          <a:ext cx="514350" cy="2936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1193802" y="4271490"/>
              <a:ext cx="7734300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1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IEEE754</a:t>
              </a:r>
              <a:r>
                <a:rPr lang="zh-CN" altLang="en-US" sz="24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隐含尾数最高数位1，这一位1的位权为2</a:t>
              </a:r>
              <a:r>
                <a:rPr lang="zh-CN" altLang="en-US" sz="2400" baseline="300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0</a:t>
              </a:r>
              <a:r>
                <a:rPr lang="zh-CN" altLang="en-US" sz="24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,不表示出来，因此尾数实际上是24位</a:t>
              </a:r>
              <a:r>
                <a:rPr lang="zh-CN" altLang="en-US" sz="2400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。（规格化表示）</a:t>
              </a:r>
              <a:endParaRPr lang="zh-CN" altLang="en-US" sz="2400" dirty="0">
                <a:latin typeface="黑体" pitchFamily="2" charset="-122"/>
                <a:ea typeface="黑体" pitchFamily="2" charset="-122"/>
              </a:endParaRPr>
            </a:p>
            <a:p>
              <a:pPr algn="l" eaLnBrk="0" hangingPunct="0">
                <a:lnSpc>
                  <a:spcPct val="14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表示阶码的移码，其偏置值不是通常的</a:t>
              </a:r>
              <a:r>
                <a:rPr lang="en-US" altLang="zh-CN" sz="2400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128</a:t>
              </a:r>
              <a:r>
                <a:rPr lang="zh-CN" altLang="en-US" sz="2400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。</a:t>
              </a:r>
              <a:endParaRPr lang="en-US" altLang="zh-CN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endParaRPr>
            </a:p>
            <a:p>
              <a:pPr algn="l" eaLnBrk="0" hangingPunct="0">
                <a:lnSpc>
                  <a:spcPct val="14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阶码为全</a:t>
              </a:r>
              <a:r>
                <a:rPr lang="en-US" altLang="zh-CN" sz="24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0</a:t>
              </a:r>
              <a:r>
                <a:rPr lang="zh-CN" altLang="en-US" sz="24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或为全</a:t>
              </a:r>
              <a:r>
                <a:rPr lang="en-US" altLang="zh-CN" sz="24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1</a:t>
              </a:r>
              <a:r>
                <a:rPr lang="zh-CN" altLang="en-US" sz="24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时，是表示特殊的数据。</a:t>
              </a:r>
              <a:r>
                <a:rPr lang="zh-CN" altLang="en-US" sz="2400" dirty="0" smtClean="0"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400" b="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graphicFrame>
          <p:nvGraphicFramePr>
            <p:cNvPr id="2" name="对象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30133748"/>
                </p:ext>
              </p:extLst>
            </p:nvPr>
          </p:nvGraphicFramePr>
          <p:xfrm>
            <a:off x="619124" y="5794375"/>
            <a:ext cx="514350" cy="293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274" name="位图图像" r:id="rId7" imgW="809738" imgH="438095" progId="PBrush">
                    <p:embed/>
                  </p:oleObj>
                </mc:Choice>
                <mc:Fallback>
                  <p:oleObj name="位图图像" r:id="rId7" imgW="809738" imgH="438095" progId="PBrush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9124" y="5794375"/>
                          <a:ext cx="514350" cy="2936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112587330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25"/>
          <p:cNvGrpSpPr>
            <a:grpSpLocks/>
          </p:cNvGrpSpPr>
          <p:nvPr/>
        </p:nvGrpSpPr>
        <p:grpSpPr bwMode="auto">
          <a:xfrm>
            <a:off x="2125663" y="2947988"/>
            <a:ext cx="6443663" cy="2787650"/>
            <a:chOff x="1327" y="2031"/>
            <a:chExt cx="4059" cy="1756"/>
          </a:xfrm>
        </p:grpSpPr>
        <p:sp>
          <p:nvSpPr>
            <p:cNvPr id="43" name="Rectangle 11"/>
            <p:cNvSpPr>
              <a:spLocks noChangeArrowheads="1"/>
            </p:cNvSpPr>
            <p:nvPr/>
          </p:nvSpPr>
          <p:spPr bwMode="auto">
            <a:xfrm>
              <a:off x="5194" y="2031"/>
              <a:ext cx="136" cy="20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4" name="Rectangle 12"/>
            <p:cNvSpPr>
              <a:spLocks noChangeArrowheads="1"/>
            </p:cNvSpPr>
            <p:nvPr/>
          </p:nvSpPr>
          <p:spPr bwMode="auto">
            <a:xfrm>
              <a:off x="3953" y="2060"/>
              <a:ext cx="771" cy="20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5" name="Rectangle 13"/>
            <p:cNvSpPr>
              <a:spLocks noChangeArrowheads="1"/>
            </p:cNvSpPr>
            <p:nvPr/>
          </p:nvSpPr>
          <p:spPr bwMode="auto">
            <a:xfrm>
              <a:off x="3005" y="2987"/>
              <a:ext cx="2265" cy="196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6" name="Rectangle 14"/>
            <p:cNvSpPr>
              <a:spLocks noChangeArrowheads="1"/>
            </p:cNvSpPr>
            <p:nvPr/>
          </p:nvSpPr>
          <p:spPr bwMode="auto">
            <a:xfrm>
              <a:off x="2643" y="3572"/>
              <a:ext cx="2743" cy="21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7" name="Rectangle 15"/>
            <p:cNvSpPr>
              <a:spLocks noChangeArrowheads="1"/>
            </p:cNvSpPr>
            <p:nvPr/>
          </p:nvSpPr>
          <p:spPr bwMode="auto">
            <a:xfrm>
              <a:off x="3544" y="2050"/>
              <a:ext cx="136" cy="20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8" name="Rectangle 16"/>
            <p:cNvSpPr>
              <a:spLocks noChangeArrowheads="1"/>
            </p:cNvSpPr>
            <p:nvPr/>
          </p:nvSpPr>
          <p:spPr bwMode="auto">
            <a:xfrm>
              <a:off x="4158" y="2675"/>
              <a:ext cx="809" cy="20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9" name="Rectangle 17"/>
            <p:cNvSpPr>
              <a:spLocks noChangeArrowheads="1"/>
            </p:cNvSpPr>
            <p:nvPr/>
          </p:nvSpPr>
          <p:spPr bwMode="auto">
            <a:xfrm>
              <a:off x="1560" y="3572"/>
              <a:ext cx="975" cy="20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0" name="Rectangle 18"/>
            <p:cNvSpPr>
              <a:spLocks noChangeArrowheads="1"/>
            </p:cNvSpPr>
            <p:nvPr/>
          </p:nvSpPr>
          <p:spPr bwMode="auto">
            <a:xfrm>
              <a:off x="2216" y="2352"/>
              <a:ext cx="136" cy="20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1" name="Rectangle 19"/>
            <p:cNvSpPr>
              <a:spLocks noChangeArrowheads="1"/>
            </p:cNvSpPr>
            <p:nvPr/>
          </p:nvSpPr>
          <p:spPr bwMode="auto">
            <a:xfrm>
              <a:off x="1327" y="3571"/>
              <a:ext cx="136" cy="20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64515" name="Rectangle 10"/>
          <p:cNvSpPr>
            <a:spLocks noChangeArrowheads="1"/>
          </p:cNvSpPr>
          <p:nvPr/>
        </p:nvSpPr>
        <p:spPr bwMode="auto">
          <a:xfrm>
            <a:off x="687389" y="2379663"/>
            <a:ext cx="8361362" cy="393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例：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将(100.25)</a:t>
            </a:r>
            <a:r>
              <a:rPr lang="zh-CN" altLang="en-US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10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转换成短浮点数格式 （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P27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2-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13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(100.25)</a:t>
            </a:r>
            <a:r>
              <a:rPr lang="zh-CN" altLang="en-US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10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= (1100100.01)</a:t>
            </a:r>
            <a:r>
              <a:rPr lang="zh-CN" altLang="en-US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=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+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en-US" altLang="zh-CN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1.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10010001)</a:t>
            </a:r>
            <a:r>
              <a:rPr lang="en-US" altLang="zh-CN" sz="24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×2</a:t>
            </a:r>
            <a:r>
              <a:rPr lang="en-US" altLang="zh-CN" sz="2400" baseline="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6</a:t>
            </a:r>
            <a:endParaRPr lang="en-US" altLang="zh-CN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符号位 = 0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阶码的移码 = 110 + 1111111 = 10000101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尾数纯小数部分 = 10010001</a:t>
            </a:r>
            <a:r>
              <a:rPr lang="zh-CN" alt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黑体" pitchFamily="2" charset="-122"/>
                <a:ea typeface="黑体" pitchFamily="2" charset="-122"/>
              </a:rPr>
              <a:t>00000000000</a:t>
            </a:r>
            <a:r>
              <a:rPr lang="zh-CN" altLang="en-US" sz="2400" dirty="0">
                <a:solidFill>
                  <a:schemeClr val="bg2">
                    <a:lumMod val="50000"/>
                    <a:lumOff val="50000"/>
                  </a:schemeClr>
                </a:solidFill>
                <a:latin typeface="黑体" pitchFamily="2" charset="-122"/>
                <a:ea typeface="黑体" pitchFamily="2" charset="-122"/>
              </a:rPr>
              <a:t>0000</a:t>
            </a:r>
          </a:p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∴ 短浮点数代码为：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</a:t>
            </a:r>
            <a:r>
              <a:rPr lang="zh-CN" altLang="en-US" sz="2400" u="sng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;</a:t>
            </a:r>
            <a:r>
              <a:rPr lang="zh-CN" altLang="en-US" sz="2400" u="sng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100 0010 1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;</a:t>
            </a:r>
            <a:r>
              <a:rPr lang="zh-CN" altLang="en-US" sz="2400" u="sng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100 1000 1000 0000 0000 0000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即：42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C88000H</a:t>
            </a:r>
            <a:r>
              <a:rPr lang="en-US" altLang="zh-CN" sz="2400" dirty="0"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64516" name="Text Box 6"/>
          <p:cNvSpPr txBox="1">
            <a:spLocks noChangeArrowheads="1"/>
          </p:cNvSpPr>
          <p:nvPr/>
        </p:nvSpPr>
        <p:spPr bwMode="auto">
          <a:xfrm>
            <a:off x="973138" y="1031875"/>
            <a:ext cx="6846887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en-US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4520" name="Text Box 7"/>
          <p:cNvSpPr txBox="1">
            <a:spLocks noChangeArrowheads="1"/>
          </p:cNvSpPr>
          <p:nvPr/>
        </p:nvSpPr>
        <p:spPr bwMode="auto">
          <a:xfrm>
            <a:off x="1323976" y="985838"/>
            <a:ext cx="7820024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16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1位            </a:t>
            </a:r>
            <a:r>
              <a:rPr lang="zh-CN" altLang="en-US" sz="1600" dirty="0" smtClean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8位                        23位             </a:t>
            </a:r>
            <a:r>
              <a:rPr lang="en-US" altLang="zh-CN" sz="1600" dirty="0" smtClean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----</a:t>
            </a:r>
            <a:r>
              <a:rPr lang="zh-CN" altLang="en-US" sz="1600" dirty="0" smtClean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短浮点数时            </a:t>
            </a:r>
            <a:endParaRPr lang="zh-CN" altLang="en-US" sz="1600" dirty="0">
              <a:solidFill>
                <a:schemeClr val="hlink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4518" name="Rectangle 9"/>
          <p:cNvSpPr>
            <a:spLocks noChangeArrowheads="1"/>
          </p:cNvSpPr>
          <p:nvPr/>
        </p:nvSpPr>
        <p:spPr bwMode="auto">
          <a:xfrm>
            <a:off x="533400" y="523875"/>
            <a:ext cx="678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2.2.5 实用浮点数举例---</a:t>
            </a:r>
            <a:r>
              <a:rPr lang="en-US" altLang="zh-CN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IEEE754</a:t>
            </a: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标准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40" name="Picture 2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418" y="1298576"/>
            <a:ext cx="6619875" cy="912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585571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2613025" y="3121025"/>
            <a:ext cx="5405438" cy="1752600"/>
            <a:chOff x="1718" y="2128"/>
            <a:chExt cx="3405" cy="1104"/>
          </a:xfrm>
        </p:grpSpPr>
        <p:sp>
          <p:nvSpPr>
            <p:cNvPr id="65548" name="Rectangle 14"/>
            <p:cNvSpPr>
              <a:spLocks noChangeArrowheads="1"/>
            </p:cNvSpPr>
            <p:nvPr/>
          </p:nvSpPr>
          <p:spPr bwMode="auto">
            <a:xfrm>
              <a:off x="3064" y="2139"/>
              <a:ext cx="2059" cy="177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65549" name="Rectangle 15"/>
            <p:cNvSpPr>
              <a:spLocks noChangeArrowheads="1"/>
            </p:cNvSpPr>
            <p:nvPr/>
          </p:nvSpPr>
          <p:spPr bwMode="auto">
            <a:xfrm>
              <a:off x="1962" y="2128"/>
              <a:ext cx="221" cy="1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65550" name="Rectangle 16"/>
            <p:cNvSpPr>
              <a:spLocks noChangeArrowheads="1"/>
            </p:cNvSpPr>
            <p:nvPr/>
          </p:nvSpPr>
          <p:spPr bwMode="auto">
            <a:xfrm>
              <a:off x="2254" y="2128"/>
              <a:ext cx="714" cy="187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65551" name="Rectangle 17"/>
            <p:cNvSpPr>
              <a:spLocks noChangeArrowheads="1"/>
            </p:cNvSpPr>
            <p:nvPr/>
          </p:nvSpPr>
          <p:spPr bwMode="auto">
            <a:xfrm>
              <a:off x="3679" y="2752"/>
              <a:ext cx="373" cy="187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65552" name="Rectangle 18"/>
            <p:cNvSpPr>
              <a:spLocks noChangeArrowheads="1"/>
            </p:cNvSpPr>
            <p:nvPr/>
          </p:nvSpPr>
          <p:spPr bwMode="auto">
            <a:xfrm>
              <a:off x="3562" y="3005"/>
              <a:ext cx="177" cy="187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65553" name="Rectangle 19"/>
            <p:cNvSpPr>
              <a:spLocks noChangeArrowheads="1"/>
            </p:cNvSpPr>
            <p:nvPr/>
          </p:nvSpPr>
          <p:spPr bwMode="auto">
            <a:xfrm>
              <a:off x="2536" y="3056"/>
              <a:ext cx="595" cy="176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65554" name="Rectangle 20"/>
            <p:cNvSpPr>
              <a:spLocks noChangeArrowheads="1"/>
            </p:cNvSpPr>
            <p:nvPr/>
          </p:nvSpPr>
          <p:spPr bwMode="auto">
            <a:xfrm>
              <a:off x="2109" y="3065"/>
              <a:ext cx="162" cy="16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65555" name="Rectangle 22"/>
            <p:cNvSpPr>
              <a:spLocks noChangeArrowheads="1"/>
            </p:cNvSpPr>
            <p:nvPr/>
          </p:nvSpPr>
          <p:spPr bwMode="auto">
            <a:xfrm>
              <a:off x="1718" y="2440"/>
              <a:ext cx="211" cy="1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65539" name="Rectangle 8"/>
          <p:cNvSpPr>
            <a:spLocks noChangeArrowheads="1"/>
          </p:cNvSpPr>
          <p:nvPr/>
        </p:nvSpPr>
        <p:spPr bwMode="auto">
          <a:xfrm>
            <a:off x="685800" y="2322513"/>
            <a:ext cx="8458200" cy="365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例：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把短浮点数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C1C90000H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转换成为十进制数（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P27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2-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14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C1C90000H =  </a:t>
            </a:r>
            <a:r>
              <a:rPr lang="en-US" altLang="zh-CN" sz="2200" u="sng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;</a:t>
            </a:r>
            <a:r>
              <a:rPr lang="en-US" altLang="zh-CN" sz="2200" u="sng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10000011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;</a:t>
            </a:r>
            <a:r>
              <a:rPr lang="en-US" altLang="zh-CN" sz="2200" u="sng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10010010000000000000000</a:t>
            </a:r>
            <a:endParaRPr lang="en-US" altLang="zh-CN" sz="22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数符：负   （0正1负）</a:t>
            </a:r>
            <a:endParaRPr lang="zh-CN" altLang="en-US" sz="22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阶码真值： 10000011-1111111=100  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移码－偏置值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)</a:t>
            </a:r>
            <a:endParaRPr lang="en-US" altLang="zh-CN" sz="22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∴ 该浮点数 = -(1.1001001)</a:t>
            </a:r>
            <a:r>
              <a:rPr lang="zh-CN" altLang="en-US" sz="22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×2</a:t>
            </a:r>
            <a:r>
              <a:rPr lang="zh-CN" altLang="en-US" sz="2200" baseline="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4 </a:t>
            </a:r>
            <a:endParaRPr lang="zh-CN" altLang="en-US" sz="22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     = (-11001.001)</a:t>
            </a:r>
            <a:r>
              <a:rPr lang="zh-CN" altLang="en-US" sz="2200" baseline="-30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</a:t>
            </a:r>
            <a:endParaRPr lang="zh-CN" altLang="en-US" sz="2200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     = -25.125 </a:t>
            </a:r>
            <a:endParaRPr lang="en-US" altLang="zh-CN" sz="22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5542" name="Rectangle 9"/>
          <p:cNvSpPr>
            <a:spLocks noChangeArrowheads="1"/>
          </p:cNvSpPr>
          <p:nvPr/>
        </p:nvSpPr>
        <p:spPr bwMode="auto">
          <a:xfrm>
            <a:off x="533400" y="523875"/>
            <a:ext cx="678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2.2.5 实用浮点数举例---</a:t>
            </a:r>
            <a:r>
              <a:rPr lang="en-US" altLang="zh-CN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IEEE754</a:t>
            </a: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标准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1323976" y="985838"/>
            <a:ext cx="721201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16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1位            </a:t>
            </a:r>
            <a:r>
              <a:rPr lang="zh-CN" altLang="en-US" sz="1600" dirty="0" smtClean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8位                        23</a:t>
            </a:r>
            <a:r>
              <a:rPr lang="zh-CN" altLang="en-US" sz="16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位            </a:t>
            </a:r>
          </a:p>
        </p:txBody>
      </p:sp>
      <p:pic>
        <p:nvPicPr>
          <p:cNvPr id="21" name="Picture 2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418" y="1298576"/>
            <a:ext cx="6619875" cy="912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508809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533400" y="523875"/>
            <a:ext cx="678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2.2.5 实用浮点数举例---</a:t>
            </a:r>
            <a:r>
              <a:rPr lang="en-US" altLang="zh-CN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IEEE754</a:t>
            </a: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标准</a:t>
            </a:r>
            <a:r>
              <a:rPr lang="zh-CN" altLang="en-US" sz="11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628650" y="2092325"/>
            <a:ext cx="7943850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  <a:buClrTx/>
            </a:pPr>
            <a:r>
              <a:rPr lang="zh-CN" alt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要注意</a:t>
            </a:r>
            <a:r>
              <a:rPr lang="en-US" altLang="zh-CN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种</a:t>
            </a:r>
            <a:r>
              <a:rPr lang="zh-CN" alt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特殊情况：</a:t>
            </a:r>
            <a:endParaRPr lang="en-US" altLang="zh-CN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</a:endParaRPr>
          </a:p>
          <a:p>
            <a:pPr algn="l">
              <a:lnSpc>
                <a:spcPct val="120000"/>
              </a:lnSpc>
              <a:spcBef>
                <a:spcPct val="0"/>
              </a:spcBef>
              <a:buClrTx/>
            </a:pPr>
            <a:r>
              <a:rPr lang="en-US" altLang="zh-CN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  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（</a:t>
            </a:r>
            <a:r>
              <a:rPr lang="zh-CN" altLang="en-US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阶码为全</a:t>
            </a:r>
            <a:r>
              <a:rPr lang="en-US" altLang="zh-CN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zh-CN" altLang="en-US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或全</a:t>
            </a:r>
            <a:r>
              <a:rPr lang="en-US" altLang="zh-CN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的情况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）</a:t>
            </a:r>
            <a:endParaRPr lang="en-US" altLang="zh-CN" sz="2400" dirty="0" smtClean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9" name="Rectangle 7"/>
          <p:cNvSpPr>
            <a:spLocks noChangeArrowheads="1"/>
          </p:cNvSpPr>
          <p:nvPr/>
        </p:nvSpPr>
        <p:spPr bwMode="auto">
          <a:xfrm>
            <a:off x="533401" y="3071054"/>
            <a:ext cx="8039100" cy="276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42925" indent="-542925" algn="just">
              <a:lnSpc>
                <a:spcPct val="120000"/>
              </a:lnSpc>
              <a:spcBef>
                <a:spcPts val="600"/>
              </a:spcBef>
              <a:buClrTx/>
              <a:buFontTx/>
              <a:buNone/>
            </a:pP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1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）阶码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E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各位全为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且尾数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m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的各位也全为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时，浮点数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F=0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； </a:t>
            </a:r>
            <a:endParaRPr lang="en-US" altLang="zh-CN" sz="22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542925" indent="-542925" algn="just">
              <a:lnSpc>
                <a:spcPct val="120000"/>
              </a:lnSpc>
              <a:spcBef>
                <a:spcPts val="600"/>
              </a:spcBef>
              <a:buClrTx/>
              <a:buFontTx/>
              <a:buNone/>
            </a:pP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）阶码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E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各位全为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但尾数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m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的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各位非全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为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时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F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按非正规浮点数阶码：阶码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E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的真值被解析为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-126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（不是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-127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），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m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被解析为尾数实际值（即不加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，与规格化浮点数不同）；</a:t>
            </a:r>
            <a:endParaRPr lang="en-US" altLang="zh-CN" sz="22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542925" indent="-542925" algn="just">
              <a:lnSpc>
                <a:spcPct val="120000"/>
              </a:lnSpc>
              <a:spcBef>
                <a:spcPts val="600"/>
              </a:spcBef>
              <a:buClrTx/>
              <a:buFontTx/>
              <a:buNone/>
            </a:pP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3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）阶码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E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各位全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为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且尾数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m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的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各位全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为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时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浮点数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F=±∞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；</a:t>
            </a:r>
            <a:endParaRPr lang="en-US" altLang="zh-CN" sz="22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542925" indent="-542925" algn="just">
              <a:lnSpc>
                <a:spcPct val="120000"/>
              </a:lnSpc>
              <a:spcBef>
                <a:spcPts val="600"/>
              </a:spcBef>
              <a:buClrTx/>
              <a:buFontTx/>
              <a:buNone/>
            </a:pP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阶码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E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各位全为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且尾数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m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的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各位非全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为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时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F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为无效浮点。</a:t>
            </a:r>
            <a:endParaRPr lang="zh-CN" altLang="en-US" sz="22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6" name="Picture 2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417" y="1069976"/>
            <a:ext cx="6619875" cy="912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089722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663575" y="1052513"/>
            <a:ext cx="7897813" cy="4352925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50000">
                <a:srgbClr val="F5E3F3"/>
              </a:gs>
              <a:gs pos="100000">
                <a:srgbClr val="ADD6FF"/>
              </a:gs>
            </a:gsLst>
            <a:lin ang="2700000" scaled="1"/>
          </a:gradFill>
          <a:ln w="19050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本章重点：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1．进制之间的相互转换是最基本的，应当熟练掌握；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2．定点数的原码、补码、变形补码和反码表示，补码特别注意：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① 最小的补码很特殊，没有对应的原码和反码，可单独记；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② “变补”和“求补码” 概念的不同；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③ 补码乘以2(算术左移)和乘以1/2(算术右移)的结果；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3．浮点数的规格化概念，真值</a:t>
            </a:r>
            <a:r>
              <a:rPr kumimoji="0" lang="zh-CN" altLang="en-US" sz="2000">
                <a:solidFill>
                  <a:schemeClr val="hlink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</a:t>
            </a:r>
            <a:r>
              <a:rPr kumimoji="0" lang="zh-CN" altLang="en-US" sz="200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浮点数表示形式；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4．奇偶校验码的校验原理及校验位形成方法；</a:t>
            </a:r>
            <a:endParaRPr kumimoji="0" lang="zh-CN" altLang="en-US" sz="2000">
              <a:solidFill>
                <a:srgbClr val="08080C"/>
              </a:solidFill>
              <a:latin typeface="黑体" pitchFamily="2" charset="-122"/>
              <a:ea typeface="黑体" pitchFamily="2" charset="-122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5．学会看原文资料，并熟悉其专业名词和术语。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ChangeArrowheads="1"/>
          </p:cNvSpPr>
          <p:nvPr/>
        </p:nvSpPr>
        <p:spPr bwMode="auto">
          <a:xfrm>
            <a:off x="571500" y="706438"/>
            <a:ext cx="8215313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课堂练习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：</a:t>
            </a:r>
            <a:endParaRPr lang="zh-CN" altLang="en-US" sz="2400" dirty="0">
              <a:solidFill>
                <a:srgbClr val="80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7588" name="Rectangle 16"/>
          <p:cNvSpPr>
            <a:spLocks noChangeArrowheads="1"/>
          </p:cNvSpPr>
          <p:nvPr/>
        </p:nvSpPr>
        <p:spPr bwMode="auto">
          <a:xfrm>
            <a:off x="914400" y="1375885"/>
            <a:ext cx="8229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5. 将十进制数28.75转换为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IEEE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短浮点数。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（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P48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2-20(1)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题）</a:t>
            </a:r>
            <a:r>
              <a:rPr lang="zh-CN" altLang="en-US" sz="2400" dirty="0" smtClean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ChangeArrowheads="1"/>
          </p:cNvSpPr>
          <p:nvPr/>
        </p:nvSpPr>
        <p:spPr bwMode="auto">
          <a:xfrm>
            <a:off x="688932" y="862013"/>
            <a:ext cx="820282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习题：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P47 </a:t>
            </a:r>
            <a:r>
              <a:rPr lang="en-US" altLang="zh-CN" sz="2400" dirty="0">
                <a:solidFill>
                  <a:schemeClr val="bg2">
                    <a:lumMod val="10000"/>
                    <a:lumOff val="90000"/>
                  </a:schemeClr>
                </a:solidFill>
                <a:latin typeface="黑体" pitchFamily="2" charset="-122"/>
                <a:ea typeface="黑体" pitchFamily="2" charset="-122"/>
              </a:rPr>
              <a:t>2-15, 2-18, </a:t>
            </a:r>
            <a:endParaRPr lang="en-US" altLang="zh-CN" sz="2400" dirty="0" smtClean="0">
              <a:solidFill>
                <a:schemeClr val="bg2">
                  <a:lumMod val="10000"/>
                  <a:lumOff val="90000"/>
                </a:schemeClr>
              </a:solidFill>
              <a:latin typeface="黑体" pitchFamily="2" charset="-122"/>
              <a:ea typeface="黑体" pitchFamily="2" charset="-122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2-20(3)(5),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2-21(3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) 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及补充题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7)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十六进制数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00300000H</a:t>
            </a:r>
            <a:endParaRPr lang="en-US" altLang="zh-CN" sz="24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 </a:t>
            </a:r>
            <a:r>
              <a:rPr lang="en-US" altLang="zh-CN" sz="20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lang="zh-CN" altLang="en-US" sz="20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注意：补充题（</a:t>
            </a:r>
            <a:r>
              <a:rPr lang="en-US" altLang="zh-CN" sz="20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7</a:t>
            </a:r>
            <a:r>
              <a:rPr lang="zh-CN" altLang="en-US" sz="20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）是非规格化数据</a:t>
            </a:r>
            <a:r>
              <a:rPr lang="en-US" altLang="zh-CN" sz="20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】</a:t>
            </a:r>
          </a:p>
          <a:p>
            <a:pPr algn="l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</a:t>
            </a:r>
            <a:r>
              <a:rPr lang="en-US" altLang="zh-CN" sz="2400" strike="dblStrike" dirty="0" smtClean="0">
                <a:solidFill>
                  <a:srgbClr val="E1E1E1"/>
                </a:solidFill>
                <a:latin typeface="黑体" pitchFamily="2" charset="-122"/>
                <a:ea typeface="黑体" pitchFamily="2" charset="-122"/>
              </a:rPr>
              <a:t>2-23</a:t>
            </a:r>
            <a:r>
              <a:rPr lang="en-US" altLang="zh-CN" sz="2400" strike="dblStrike" dirty="0">
                <a:solidFill>
                  <a:srgbClr val="E1E1E1"/>
                </a:solidFill>
                <a:latin typeface="黑体" pitchFamily="2" charset="-122"/>
                <a:ea typeface="黑体" pitchFamily="2" charset="-122"/>
              </a:rPr>
              <a:t>, </a:t>
            </a:r>
            <a:r>
              <a:rPr lang="en-US" altLang="zh-CN" sz="2400" strike="dblStrike" dirty="0" smtClean="0">
                <a:solidFill>
                  <a:srgbClr val="E1E1E1"/>
                </a:solidFill>
                <a:latin typeface="黑体" pitchFamily="2" charset="-122"/>
                <a:ea typeface="黑体" pitchFamily="2" charset="-122"/>
              </a:rPr>
              <a:t>2-24</a:t>
            </a:r>
            <a:r>
              <a:rPr lang="en-US" altLang="zh-CN" sz="2400" strike="dblStrike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strike="dblStrike" dirty="0">
              <a:solidFill>
                <a:srgbClr val="80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1"/>
          <p:cNvSpPr>
            <a:spLocks noChangeArrowheads="1"/>
          </p:cNvSpPr>
          <p:nvPr/>
        </p:nvSpPr>
        <p:spPr bwMode="auto">
          <a:xfrm>
            <a:off x="558800" y="328613"/>
            <a:ext cx="678180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§2</a:t>
            </a:r>
            <a:r>
              <a:rPr lang="zh-CN" altLang="en-US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en-US" altLang="zh-CN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十进制数和数串的表示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2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en-US" altLang="zh-CN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1十进制数的编码</a:t>
            </a:r>
            <a:r>
              <a:rPr lang="zh-CN" altLang="en-US" sz="11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4755" name="Rectangle 32"/>
          <p:cNvSpPr>
            <a:spLocks noChangeArrowheads="1"/>
          </p:cNvSpPr>
          <p:nvPr/>
        </p:nvSpPr>
        <p:spPr bwMode="auto">
          <a:xfrm>
            <a:off x="647700" y="1585913"/>
            <a:ext cx="8039100" cy="1501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用四位二进制数来表示一位十进制数，称为二进制编码的十进制数（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Binary-Code Decimal），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简称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BCD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码。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7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常见的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BCD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编码有8421码、2421码、余3码等。</a:t>
            </a:r>
            <a:r>
              <a:rPr lang="zh-CN" altLang="en-US" sz="11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372957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78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1614676"/>
              </p:ext>
            </p:extLst>
          </p:nvPr>
        </p:nvGraphicFramePr>
        <p:xfrm>
          <a:off x="1296988" y="1168400"/>
          <a:ext cx="6816725" cy="399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64" name="Document" r:id="rId3" imgW="6173368" imgH="3619770" progId="Word.Document.8">
                  <p:embed/>
                </p:oleObj>
              </mc:Choice>
              <mc:Fallback>
                <p:oleObj name="Document" r:id="rId3" imgW="6173368" imgH="361977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6988" y="1168400"/>
                        <a:ext cx="6816725" cy="3994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79" name="Rectangle 32"/>
          <p:cNvSpPr>
            <a:spLocks noChangeArrowheads="1"/>
          </p:cNvSpPr>
          <p:nvPr/>
        </p:nvSpPr>
        <p:spPr bwMode="auto">
          <a:xfrm>
            <a:off x="228600" y="511175"/>
            <a:ext cx="7226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常见的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BCD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编码有8421码、2421码、余3码等。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5780" name="Rectangle 60"/>
          <p:cNvSpPr>
            <a:spLocks noChangeArrowheads="1"/>
          </p:cNvSpPr>
          <p:nvPr/>
        </p:nvSpPr>
        <p:spPr bwMode="auto">
          <a:xfrm>
            <a:off x="838200" y="4927600"/>
            <a:ext cx="7429500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例：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两位十进制数39 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可表示为 (0011 1001)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8421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或 (0110 1100)</a:t>
            </a:r>
            <a:r>
              <a:rPr lang="zh-CN" altLang="en-US" sz="2400" baseline="-30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余3码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022741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4"/>
          <p:cNvSpPr>
            <a:spLocks noChangeArrowheads="1"/>
          </p:cNvSpPr>
          <p:nvPr/>
        </p:nvSpPr>
        <p:spPr bwMode="auto">
          <a:xfrm>
            <a:off x="635000" y="438150"/>
            <a:ext cx="8161759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en-US" altLang="zh-CN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 十进制数串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非压缩的十进制数串表示法：一个字节存放一个十进制数或符号的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ASCII-7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码；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压缩的十进制数串表示法：一个字节存放两位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BCD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码表示的十进制数。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123891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5"/>
          <p:cNvSpPr>
            <a:spLocks noChangeArrowheads="1"/>
          </p:cNvSpPr>
          <p:nvPr/>
        </p:nvSpPr>
        <p:spPr bwMode="auto">
          <a:xfrm>
            <a:off x="342900" y="341313"/>
            <a:ext cx="66929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§2</a:t>
            </a:r>
            <a:r>
              <a:rPr lang="zh-CN" altLang="en-US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en-US" altLang="zh-CN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非数值数据的表示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2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en-US" altLang="zh-CN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1字符和字符串的表示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9635" name="Rectangle 7"/>
          <p:cNvSpPr>
            <a:spLocks noChangeArrowheads="1"/>
          </p:cNvSpPr>
          <p:nvPr/>
        </p:nvSpPr>
        <p:spPr bwMode="auto">
          <a:xfrm>
            <a:off x="431800" y="1595438"/>
            <a:ext cx="8166100" cy="251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  1. </a:t>
            </a:r>
            <a:r>
              <a:rPr lang="en-US" altLang="zh-CN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ASCII</a:t>
            </a: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字符编码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</a:t>
            </a:r>
            <a:r>
              <a:rPr lang="en-US" altLang="zh-CN" sz="18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ASCII----A</a:t>
            </a:r>
            <a:r>
              <a:rPr lang="en-US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merican </a:t>
            </a:r>
            <a:r>
              <a:rPr lang="en-US" altLang="zh-CN" sz="18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S</a:t>
            </a:r>
            <a:r>
              <a:rPr lang="en-US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tandard </a:t>
            </a:r>
            <a:r>
              <a:rPr lang="en-US" altLang="zh-CN" sz="18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C</a:t>
            </a:r>
            <a:r>
              <a:rPr lang="en-US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ode for </a:t>
            </a:r>
            <a:r>
              <a:rPr lang="en-US" altLang="zh-CN" sz="18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I</a:t>
            </a:r>
            <a:r>
              <a:rPr lang="en-US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nformation </a:t>
            </a:r>
            <a:r>
              <a:rPr lang="en-US" altLang="zh-CN" sz="18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I</a:t>
            </a:r>
            <a:r>
              <a:rPr lang="en-US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nterchange)</a:t>
            </a:r>
            <a:endParaRPr lang="en-US" altLang="zh-CN" sz="10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用7位二进制表示一个字符，它包括数字0～9、</a:t>
            </a:r>
            <a:r>
              <a:rPr lang="en-US" altLang="zh-CN" sz="2400" dirty="0" err="1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A～Z、a～z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等128个字符。计算机中通常用1字节存放1个字符。</a:t>
            </a: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（见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P33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表2-5）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‘A’ – 41H</a:t>
            </a:r>
            <a:endParaRPr lang="en-US" altLang="zh-CN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80264" name="Rectangle 8"/>
          <p:cNvSpPr>
            <a:spLocks noChangeArrowheads="1"/>
          </p:cNvSpPr>
          <p:nvPr/>
        </p:nvSpPr>
        <p:spPr bwMode="auto">
          <a:xfrm>
            <a:off x="419100" y="4187825"/>
            <a:ext cx="8420100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30000"/>
              </a:spcAft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  2．字符串的存放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字符串采用向量存放法，即在存储器中占用一片连续的空间，每个字节存放一个字符的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ASCII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码。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8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0264" grpId="0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6"/>
          <p:cNvSpPr>
            <a:spLocks noChangeArrowheads="1"/>
          </p:cNvSpPr>
          <p:nvPr/>
        </p:nvSpPr>
        <p:spPr bwMode="auto">
          <a:xfrm>
            <a:off x="635000" y="485775"/>
            <a:ext cx="7124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en-US" altLang="zh-CN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 汉字的表示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0659" name="Rectangle 7"/>
          <p:cNvSpPr>
            <a:spLocks noChangeArrowheads="1"/>
          </p:cNvSpPr>
          <p:nvPr/>
        </p:nvSpPr>
        <p:spPr bwMode="auto">
          <a:xfrm>
            <a:off x="520700" y="889000"/>
            <a:ext cx="7353300" cy="111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  1．汉字输入编码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用于将汉字输入到计算机内部。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81289" name="Rectangle 9"/>
          <p:cNvSpPr>
            <a:spLocks noChangeArrowheads="1"/>
          </p:cNvSpPr>
          <p:nvPr/>
        </p:nvSpPr>
        <p:spPr bwMode="auto">
          <a:xfrm>
            <a:off x="660400" y="2033588"/>
            <a:ext cx="8483600" cy="2714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866775" indent="-869950" algn="just">
              <a:lnSpc>
                <a:spcPct val="150000"/>
              </a:lnSpc>
              <a:spcBef>
                <a:spcPct val="0"/>
              </a:spcBef>
              <a:spcAft>
                <a:spcPct val="30000"/>
              </a:spcAft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要求：操作简单、容易记忆、码位短、输入速度快。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marL="866775" indent="-869950" algn="just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类型：拼音编码、字形编码、数字编码、整字编码、其他(如语音识别和手写输入)等。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marL="866775" indent="-869950" algn="just" eaLnBrk="0" hangingPunct="0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例如，简拼、全拼、五笔、区位、智能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ABC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等。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marL="866775" indent="-869950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区位码将6763个汉字分为94个区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每区中包含94个汉字(位)。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8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289" grpId="0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9"/>
          <p:cNvSpPr>
            <a:spLocks noChangeArrowheads="1"/>
          </p:cNvSpPr>
          <p:nvPr/>
        </p:nvSpPr>
        <p:spPr bwMode="auto">
          <a:xfrm>
            <a:off x="635000" y="485775"/>
            <a:ext cx="7124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en-US" altLang="zh-CN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 汉字的表示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1683" name="Rectangle 10"/>
          <p:cNvSpPr>
            <a:spLocks noChangeArrowheads="1"/>
          </p:cNvSpPr>
          <p:nvPr/>
        </p:nvSpPr>
        <p:spPr bwMode="auto">
          <a:xfrm>
            <a:off x="990600" y="1069975"/>
            <a:ext cx="57277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2．国标码和汉字内码（汉字机内码）</a:t>
            </a:r>
            <a:r>
              <a:rPr lang="zh-CN" altLang="en-US" sz="11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96653" name="Rectangle 13"/>
          <p:cNvSpPr>
            <a:spLocks noChangeArrowheads="1"/>
          </p:cNvSpPr>
          <p:nvPr/>
        </p:nvSpPr>
        <p:spPr bwMode="auto">
          <a:xfrm>
            <a:off x="952500" y="1552575"/>
            <a:ext cx="79756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6350"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(1) 国标码</a:t>
            </a:r>
            <a:r>
              <a:rPr lang="en-US" altLang="zh-CN" sz="240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GB2312-80：</a:t>
            </a:r>
            <a:endParaRPr lang="en-US" altLang="zh-CN" sz="2400">
              <a:latin typeface="黑体" pitchFamily="2" charset="-122"/>
              <a:ea typeface="黑体" pitchFamily="2" charset="-122"/>
            </a:endParaRPr>
          </a:p>
          <a:p>
            <a:pPr indent="6350"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2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国家标准“信息交换用汉字编码字符集(基本集)” 简称。</a:t>
            </a:r>
            <a:endParaRPr lang="zh-CN" altLang="en-US" sz="2200">
              <a:latin typeface="黑体" pitchFamily="2" charset="-122"/>
              <a:ea typeface="黑体" pitchFamily="2" charset="-122"/>
            </a:endParaRPr>
          </a:p>
          <a:p>
            <a:pPr indent="6350" algn="just" ea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共收集常用汉字6763个、各种图形符号682个。</a:t>
            </a:r>
            <a:endParaRPr lang="zh-CN" altLang="en-US" sz="2200">
              <a:latin typeface="黑体" pitchFamily="2" charset="-122"/>
              <a:ea typeface="黑体" pitchFamily="2" charset="-122"/>
            </a:endParaRPr>
          </a:p>
          <a:p>
            <a:pPr indent="6350"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一个汉字用两个字节表示，每个字节的最高位为0。</a:t>
            </a:r>
            <a:endParaRPr lang="zh-CN" altLang="en-US" sz="22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96654" name="Rectangle 14"/>
          <p:cNvSpPr>
            <a:spLocks noChangeArrowheads="1"/>
          </p:cNvSpPr>
          <p:nvPr/>
        </p:nvSpPr>
        <p:spPr bwMode="auto">
          <a:xfrm>
            <a:off x="431800" y="3424238"/>
            <a:ext cx="8343900" cy="101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560388"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(2) 汉字机内码：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indent="560388"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计算机内部进行汉字信息的存储、交换和处理的代码。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96655" name="Rectangle 15"/>
          <p:cNvSpPr>
            <a:spLocks noChangeArrowheads="1"/>
          </p:cNvSpPr>
          <p:nvPr/>
        </p:nvSpPr>
        <p:spPr bwMode="auto">
          <a:xfrm>
            <a:off x="965200" y="4602163"/>
            <a:ext cx="8178800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汉字机内码每个汉字也是占2个字节，但为了保证计算机中汉字处理系统的中西文兼容，机内码的每个字节最高位为1，而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ASCII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码的字节最高位为0。</a:t>
            </a:r>
            <a:r>
              <a:rPr lang="zh-CN" altLang="en-US" sz="11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9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96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653" grpId="0" autoUpdateAnimBg="0"/>
      <p:bldP spid="496654" grpId="0" autoUpdateAnimBg="0"/>
      <p:bldP spid="496655" grpId="0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7"/>
          <p:cNvSpPr txBox="1">
            <a:spLocks noChangeArrowheads="1"/>
          </p:cNvSpPr>
          <p:nvPr/>
        </p:nvSpPr>
        <p:spPr bwMode="auto">
          <a:xfrm>
            <a:off x="1612900" y="1609725"/>
            <a:ext cx="6146800" cy="1485900"/>
          </a:xfrm>
          <a:prstGeom prst="rect">
            <a:avLst/>
          </a:prstGeom>
          <a:gradFill rotWithShape="0">
            <a:gsLst>
              <a:gs pos="0">
                <a:srgbClr val="F5E3F3"/>
              </a:gs>
              <a:gs pos="50000">
                <a:srgbClr val="F5E3F3"/>
              </a:gs>
              <a:gs pos="100000">
                <a:srgbClr val="F5E3F3"/>
              </a:gs>
            </a:gsLst>
            <a:lin ang="2700000" scaled="1"/>
          </a:gradFill>
          <a:ln w="19050">
            <a:solidFill>
              <a:srgbClr val="000099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国标码 ＝ 区位码（十六进制）+ 2020</a:t>
            </a:r>
            <a:r>
              <a:rPr kumimoji="0"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H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机内码 ＝ 国标码（十六进制</a:t>
            </a:r>
            <a:r>
              <a:rPr kumimoji="0"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）+ </a:t>
            </a:r>
            <a:r>
              <a:rPr kumimoji="0"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8080</a:t>
            </a:r>
            <a:r>
              <a:rPr kumimoji="0"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H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US" altLang="zh-CN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       </a:t>
            </a:r>
            <a:r>
              <a:rPr kumimoji="0"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＝ </a:t>
            </a:r>
            <a:r>
              <a:rPr kumimoji="0"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区位码（十六进制）+ </a:t>
            </a:r>
            <a:r>
              <a:rPr kumimoji="0" lang="en-US" altLang="zh-CN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A0A0H</a:t>
            </a:r>
          </a:p>
        </p:txBody>
      </p:sp>
      <p:grpSp>
        <p:nvGrpSpPr>
          <p:cNvPr id="72707" name="Group 18"/>
          <p:cNvGrpSpPr>
            <a:grpSpLocks/>
          </p:cNvGrpSpPr>
          <p:nvPr/>
        </p:nvGrpSpPr>
        <p:grpSpPr bwMode="auto">
          <a:xfrm>
            <a:off x="4686300" y="4833481"/>
            <a:ext cx="3073400" cy="1238250"/>
            <a:chOff x="3064" y="3213"/>
            <a:chExt cx="1770" cy="780"/>
          </a:xfrm>
        </p:grpSpPr>
        <p:grpSp>
          <p:nvGrpSpPr>
            <p:cNvPr id="72711" name="Group 11"/>
            <p:cNvGrpSpPr>
              <a:grpSpLocks/>
            </p:cNvGrpSpPr>
            <p:nvPr/>
          </p:nvGrpSpPr>
          <p:grpSpPr bwMode="auto">
            <a:xfrm>
              <a:off x="3242" y="3620"/>
              <a:ext cx="964" cy="27"/>
              <a:chOff x="2985" y="2670"/>
              <a:chExt cx="1470" cy="0"/>
            </a:xfrm>
          </p:grpSpPr>
          <p:sp>
            <p:nvSpPr>
              <p:cNvPr id="72713" name="Line 12"/>
              <p:cNvSpPr>
                <a:spLocks noChangeShapeType="1"/>
              </p:cNvSpPr>
              <p:nvPr/>
            </p:nvSpPr>
            <p:spPr bwMode="auto">
              <a:xfrm>
                <a:off x="2985" y="2670"/>
                <a:ext cx="660" cy="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72714" name="Line 13"/>
              <p:cNvSpPr>
                <a:spLocks noChangeShapeType="1"/>
              </p:cNvSpPr>
              <p:nvPr/>
            </p:nvSpPr>
            <p:spPr bwMode="auto">
              <a:xfrm>
                <a:off x="3795" y="2670"/>
                <a:ext cx="660" cy="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72712" name="Text Box 14"/>
            <p:cNvSpPr txBox="1">
              <a:spLocks noChangeArrowheads="1"/>
            </p:cNvSpPr>
            <p:nvPr/>
          </p:nvSpPr>
          <p:spPr bwMode="auto">
            <a:xfrm>
              <a:off x="3064" y="3213"/>
              <a:ext cx="1770" cy="780"/>
            </a:xfrm>
            <a:prstGeom prst="rect">
              <a:avLst/>
            </a:prstGeom>
            <a:noFill/>
            <a:ln w="9525">
              <a:solidFill>
                <a:srgbClr val="00008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charset="-122"/>
                </a:defRPr>
              </a:lvl9pPr>
            </a:lstStyle>
            <a:p>
              <a:pPr algn="just">
                <a:lnSpc>
                  <a:spcPct val="96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2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</a:t>
              </a:r>
              <a:r>
                <a:rPr kumimoji="0" lang="zh-CN" altLang="en-US" sz="20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36</a:t>
              </a:r>
              <a:r>
                <a:rPr kumimoji="0" lang="en-US" altLang="zh-CN" sz="20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H     </a:t>
              </a:r>
              <a:r>
                <a:rPr kumimoji="0" lang="en-US" altLang="zh-CN" sz="2000" dirty="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30H </a:t>
              </a:r>
              <a:r>
                <a:rPr kumimoji="0" lang="en-US" altLang="zh-CN" sz="2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</a:t>
              </a:r>
              <a:endParaRPr kumimoji="0" lang="en-US" altLang="zh-CN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  <a:p>
              <a:pPr algn="just">
                <a:lnSpc>
                  <a:spcPct val="96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</a:t>
              </a:r>
              <a:r>
                <a:rPr kumimoji="0" lang="en-US" altLang="zh-CN" sz="2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+</a:t>
              </a:r>
              <a:r>
                <a:rPr kumimoji="0" lang="en-US" altLang="zh-CN" sz="2000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A0H</a:t>
              </a:r>
              <a:r>
                <a:rPr kumimoji="0" lang="en-US" altLang="zh-CN" sz="2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  +</a:t>
              </a:r>
              <a:r>
                <a:rPr kumimoji="0" lang="en-US" altLang="zh-CN" sz="2000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A0H</a:t>
              </a:r>
              <a:r>
                <a:rPr kumimoji="0" lang="en-US" altLang="zh-CN" sz="2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</a:t>
              </a:r>
              <a:endParaRPr kumimoji="0" lang="en-US" altLang="zh-CN" sz="200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  <a:p>
              <a:pPr algn="just">
                <a:lnSpc>
                  <a:spcPct val="96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</a:t>
              </a:r>
              <a:r>
                <a:rPr kumimoji="0" lang="en-US" altLang="zh-CN" sz="2000" dirty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kumimoji="0" lang="en-US" altLang="zh-CN" sz="2000" dirty="0" smtClean="0">
                  <a:solidFill>
                    <a:srgbClr val="0000FF"/>
                  </a:solidFill>
                  <a:latin typeface="黑体" pitchFamily="2" charset="-122"/>
                  <a:ea typeface="黑体" pitchFamily="2" charset="-122"/>
                </a:rPr>
                <a:t>6H </a:t>
              </a:r>
              <a:r>
                <a:rPr kumimoji="0" lang="en-US" altLang="zh-CN" sz="2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  </a:t>
              </a:r>
              <a:r>
                <a:rPr kumimoji="0" lang="en-US" altLang="zh-CN" sz="2000" dirty="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kumimoji="0" lang="en-US" altLang="zh-CN" sz="2000" dirty="0" smtClean="0">
                  <a:solidFill>
                    <a:srgbClr val="008000"/>
                  </a:solidFill>
                  <a:latin typeface="黑体" pitchFamily="2" charset="-122"/>
                  <a:ea typeface="黑体" pitchFamily="2" charset="-122"/>
                </a:rPr>
                <a:t>0H</a:t>
              </a:r>
              <a:endParaRPr kumimoji="0" lang="en-US" altLang="zh-CN" sz="20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72708" name="Rectangle 15"/>
          <p:cNvSpPr>
            <a:spLocks noChangeArrowheads="1"/>
          </p:cNvSpPr>
          <p:nvPr/>
        </p:nvSpPr>
        <p:spPr bwMode="auto">
          <a:xfrm>
            <a:off x="635000" y="485775"/>
            <a:ext cx="7124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en-US" altLang="zh-CN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 汉字的表示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2709" name="Rectangle 16"/>
          <p:cNvSpPr>
            <a:spLocks noChangeArrowheads="1"/>
          </p:cNvSpPr>
          <p:nvPr/>
        </p:nvSpPr>
        <p:spPr bwMode="auto">
          <a:xfrm>
            <a:off x="838200" y="1019175"/>
            <a:ext cx="713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区位码、国标码和汉字内码之间的关系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2710" name="Rectangle 17"/>
          <p:cNvSpPr>
            <a:spLocks noChangeArrowheads="1"/>
          </p:cNvSpPr>
          <p:nvPr/>
        </p:nvSpPr>
        <p:spPr bwMode="auto">
          <a:xfrm>
            <a:off x="736600" y="3289300"/>
            <a:ext cx="69215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例：“中”字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区位码：</a:t>
            </a:r>
            <a:r>
              <a:rPr lang="zh-CN" altLang="en-US" sz="2400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54</a:t>
            </a:r>
            <a:r>
              <a:rPr lang="zh-CN" altLang="en-US" sz="24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48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(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在</a:t>
            </a:r>
            <a:r>
              <a:rPr lang="zh-CN" altLang="en-US" sz="2400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54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区的</a:t>
            </a:r>
            <a:r>
              <a:rPr lang="zh-CN" altLang="en-US" sz="24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48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位上)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   </a:t>
            </a:r>
            <a:r>
              <a:rPr lang="en-US" altLang="zh-CN" sz="2400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36</a:t>
            </a:r>
            <a:r>
              <a:rPr lang="en-US" altLang="zh-CN" sz="24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30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H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(即</a:t>
            </a:r>
            <a:r>
              <a:rPr lang="zh-CN" altLang="en-US" sz="2400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36</a:t>
            </a:r>
            <a:r>
              <a:rPr lang="en-US" altLang="zh-CN" sz="2400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H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区的</a:t>
            </a:r>
            <a:r>
              <a:rPr lang="zh-CN" altLang="en-US" sz="24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30</a:t>
            </a:r>
            <a:r>
              <a:rPr lang="en-US" altLang="zh-CN" sz="24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H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位上)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国标码  </a:t>
            </a:r>
            <a:r>
              <a:rPr lang="zh-CN" altLang="en-US" sz="2400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56</a:t>
            </a:r>
            <a:r>
              <a:rPr lang="zh-CN" altLang="en-US" sz="24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50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H</a:t>
            </a:r>
            <a:endParaRPr lang="en-US" altLang="zh-CN" sz="2400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机内码  </a:t>
            </a:r>
            <a:r>
              <a:rPr lang="en-US" altLang="zh-CN" sz="2400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D6</a:t>
            </a:r>
            <a:r>
              <a:rPr lang="en-US" altLang="zh-CN" sz="2400" dirty="0">
                <a:solidFill>
                  <a:srgbClr val="008000"/>
                </a:solidFill>
                <a:latin typeface="黑体" pitchFamily="2" charset="-122"/>
                <a:ea typeface="黑体" pitchFamily="2" charset="-122"/>
              </a:rPr>
              <a:t>D0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H </a:t>
            </a:r>
            <a:endParaRPr lang="en-US" altLang="zh-CN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3"/>
          <p:cNvSpPr>
            <a:spLocks noChangeArrowheads="1"/>
          </p:cNvSpPr>
          <p:nvPr/>
        </p:nvSpPr>
        <p:spPr bwMode="auto">
          <a:xfrm>
            <a:off x="635000" y="485775"/>
            <a:ext cx="7124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en-US" altLang="zh-CN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 汉字的表示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3731" name="Rectangle 14"/>
          <p:cNvSpPr>
            <a:spLocks noChangeArrowheads="1"/>
          </p:cNvSpPr>
          <p:nvPr/>
        </p:nvSpPr>
        <p:spPr bwMode="auto">
          <a:xfrm>
            <a:off x="533400" y="1049338"/>
            <a:ext cx="8405813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  3．汉字字模码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用于汉字的字形显示输出。有向量编码和点阵码。点阵码每个汉字采用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N×N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的点表示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形成若干字节的二进制编码。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例如，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16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16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汉字点阵每个汉字用32字节表示。</a:t>
            </a:r>
            <a:r>
              <a:rPr lang="zh-CN" altLang="en-US" sz="2400" dirty="0"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</p:txBody>
      </p:sp>
      <p:sp>
        <p:nvSpPr>
          <p:cNvPr id="498703" name="Rectangle 15"/>
          <p:cNvSpPr>
            <a:spLocks noChangeArrowheads="1"/>
          </p:cNvSpPr>
          <p:nvPr/>
        </p:nvSpPr>
        <p:spPr bwMode="auto">
          <a:xfrm>
            <a:off x="688975" y="3011488"/>
            <a:ext cx="7696200" cy="427037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50000">
                <a:srgbClr val="F5E3F3"/>
              </a:gs>
              <a:gs pos="100000">
                <a:srgbClr val="ADD6FF"/>
              </a:gs>
            </a:gsLst>
            <a:lin ang="2700000" scaled="1"/>
          </a:gradFill>
          <a:ln w="19050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2" charset="-122"/>
                <a:ea typeface="黑体" pitchFamily="2" charset="-122"/>
              </a:rPr>
              <a:t> ？</a:t>
            </a:r>
            <a:r>
              <a:rPr lang="zh-CN" altLang="en-US" sz="2400" i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思考：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32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×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32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汉字点阵每个汉字用多少字节表示</a:t>
            </a:r>
            <a:r>
              <a:rPr lang="zh-CN" altLang="en-US" sz="2400" i="1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？</a:t>
            </a:r>
            <a:r>
              <a:rPr lang="zh-CN" altLang="en-US" sz="2400" dirty="0"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</p:txBody>
      </p:sp>
      <p:sp>
        <p:nvSpPr>
          <p:cNvPr id="90120" name="Rectangle 14"/>
          <p:cNvSpPr>
            <a:spLocks noChangeArrowheads="1"/>
          </p:cNvSpPr>
          <p:nvPr/>
        </p:nvSpPr>
        <p:spPr bwMode="auto">
          <a:xfrm>
            <a:off x="488950" y="3667125"/>
            <a:ext cx="865505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．汉字编码的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发展</a:t>
            </a:r>
            <a:r>
              <a:rPr lang="en-US" altLang="zh-CN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编码标准请自行查阅</a:t>
            </a:r>
            <a:r>
              <a:rPr lang="en-US" altLang="zh-CN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)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GB2312 ——1980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年发布，简体中文，收录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6763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个汉字</a:t>
            </a:r>
          </a:p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GB12345——1990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年发布，繁体字的编码标准，收录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6866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个汉字</a:t>
            </a:r>
          </a:p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GB18030——2000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年底发布，大字符集标准，兼容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GB2312,                   </a:t>
            </a:r>
          </a:p>
          <a:p>
            <a:pPr algn="just" eaLnBrk="0" hangingPunct="0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  可涵盖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27484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个汉字，繁、简字均处于同一个平台。</a:t>
            </a: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  <a:sym typeface="Symbol" pitchFamily="18" charset="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0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20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5380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7290821"/>
              </p:ext>
            </p:extLst>
          </p:nvPr>
        </p:nvGraphicFramePr>
        <p:xfrm>
          <a:off x="898525" y="3275013"/>
          <a:ext cx="7700963" cy="305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48" r:id="rId3" imgW="4229100" imgH="2042160" progId="">
                  <p:embed/>
                </p:oleObj>
              </mc:Choice>
              <mc:Fallback>
                <p:oleObj r:id="rId3" imgW="4229100" imgH="2042160" progId="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8525" y="3275013"/>
                        <a:ext cx="7700963" cy="3059112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8ECF7"/>
                          </a:gs>
                          <a:gs pos="50000">
                            <a:srgbClr val="F8ECF7"/>
                          </a:gs>
                          <a:gs pos="100000">
                            <a:srgbClr val="F8ECF7"/>
                          </a:gs>
                        </a:gsLst>
                        <a:lin ang="2700000" scaled="1"/>
                      </a:gradFill>
                      <a:ln w="19050">
                        <a:solidFill>
                          <a:srgbClr val="000099"/>
                        </a:solidFill>
                        <a:prstDash val="sysDot"/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27" name="Rectangle 5"/>
          <p:cNvSpPr>
            <a:spLocks noChangeArrowheads="1"/>
          </p:cNvSpPr>
          <p:nvPr/>
        </p:nvSpPr>
        <p:spPr bwMode="auto">
          <a:xfrm>
            <a:off x="558800" y="495300"/>
            <a:ext cx="80375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§2.5 现代微机系统数据表示举例</a:t>
            </a:r>
            <a:r>
              <a:rPr lang="zh-CN" altLang="en-US">
                <a:latin typeface="黑体" pitchFamily="2" charset="-122"/>
                <a:ea typeface="黑体" pitchFamily="2" charset="-122"/>
              </a:rPr>
              <a:t> </a:t>
            </a:r>
            <a:endParaRPr lang="zh-CN" altLang="en-US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7828" name="Rectangle 6"/>
          <p:cNvSpPr>
            <a:spLocks noChangeArrowheads="1"/>
          </p:cNvSpPr>
          <p:nvPr/>
        </p:nvSpPr>
        <p:spPr bwMode="auto">
          <a:xfrm>
            <a:off x="685800" y="1112838"/>
            <a:ext cx="8069263" cy="223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现代的微机系统大多采用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Intel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系列的微处理器，近年来，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Intel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的微处理器有了极大的发展，形成了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IA-32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结构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。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X86-64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处理器是64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位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产品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。</a:t>
            </a:r>
            <a:endParaRPr lang="en-US" altLang="zh-CN" sz="2400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IA-32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结构的基本数据类型是字节、字、双字、四字和双四字。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8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ChangeArrowheads="1"/>
          </p:cNvSpPr>
          <p:nvPr/>
        </p:nvSpPr>
        <p:spPr bwMode="auto">
          <a:xfrm>
            <a:off x="558800" y="495300"/>
            <a:ext cx="8175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§2.5 现代微机系统数据表示举例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8851" name="Rectangle 8"/>
          <p:cNvSpPr>
            <a:spLocks noChangeArrowheads="1"/>
          </p:cNvSpPr>
          <p:nvPr/>
        </p:nvSpPr>
        <p:spPr bwMode="auto">
          <a:xfrm>
            <a:off x="1079500" y="1096963"/>
            <a:ext cx="7670800" cy="432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1．无符号整数</a:t>
            </a:r>
            <a:endParaRPr lang="zh-CN" altLang="en-US" sz="10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包含字节、字、双字和四字的无符号的二进制数。</a:t>
            </a:r>
            <a:endParaRPr lang="zh-CN" altLang="en-US" sz="10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2．带符号整数</a:t>
            </a:r>
            <a:endParaRPr lang="zh-CN" altLang="en-US" sz="10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包含字节、字、双字和四字的带符号的二进制定点整数。</a:t>
            </a:r>
            <a:endParaRPr lang="zh-CN" altLang="en-US" sz="10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3．浮点数</a:t>
            </a:r>
            <a:endParaRPr lang="zh-CN" altLang="en-US" sz="10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采用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IEEE 754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标准所规定的格式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。</a:t>
            </a:r>
            <a:r>
              <a:rPr lang="zh-CN" altLang="en-US" sz="22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（课外进一步阅读）</a:t>
            </a:r>
            <a:endParaRPr lang="zh-CN" altLang="en-US" sz="1000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4．指针数据</a:t>
            </a:r>
            <a:endParaRPr lang="zh-CN" altLang="en-US" sz="10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指针是主存单元的地址。</a:t>
            </a:r>
            <a:endParaRPr lang="zh-CN" altLang="en-US" sz="10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IA-32 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结构定义了两种类型的指针：近指针（32位）和远指针（48位）。</a:t>
            </a:r>
            <a:endParaRPr lang="zh-CN" altLang="en-US" sz="1000" dirty="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……</a:t>
            </a:r>
            <a:r>
              <a:rPr lang="zh-CN" altLang="en-US" sz="1100" dirty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01770" name="Rectangle 10"/>
          <p:cNvSpPr>
            <a:spLocks noChangeArrowheads="1"/>
          </p:cNvSpPr>
          <p:nvPr/>
        </p:nvSpPr>
        <p:spPr bwMode="auto">
          <a:xfrm>
            <a:off x="1041400" y="5565775"/>
            <a:ext cx="6019800" cy="427038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50000">
                <a:srgbClr val="F5E3F3"/>
              </a:gs>
              <a:gs pos="100000">
                <a:srgbClr val="ADD6FF"/>
              </a:gs>
            </a:gsLst>
            <a:lin ang="2700000" scaled="1"/>
          </a:gradFill>
          <a:ln w="19050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z="24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itchFamily="2" charset="-122"/>
                <a:ea typeface="黑体" pitchFamily="2" charset="-122"/>
              </a:rPr>
              <a:t> ？</a:t>
            </a:r>
            <a:r>
              <a:rPr lang="zh-CN" altLang="en-US" sz="2400" i="1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思考：</a:t>
            </a:r>
            <a:r>
              <a:rPr lang="zh-CN" altLang="en-US" sz="2400" i="1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它们的数据的表示范围？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01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70" grpId="0" animBg="1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ChangeArrowheads="1"/>
          </p:cNvSpPr>
          <p:nvPr/>
        </p:nvSpPr>
        <p:spPr bwMode="auto">
          <a:xfrm>
            <a:off x="558800" y="495300"/>
            <a:ext cx="8175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§2.5 现代微机系统数据表示举例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8851" name="Rectangle 8"/>
          <p:cNvSpPr>
            <a:spLocks noChangeArrowheads="1"/>
          </p:cNvSpPr>
          <p:nvPr/>
        </p:nvSpPr>
        <p:spPr bwMode="auto">
          <a:xfrm>
            <a:off x="440673" y="881519"/>
            <a:ext cx="76708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VS201X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平台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中的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C++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：</a:t>
            </a:r>
            <a:endParaRPr lang="en-US" altLang="zh-CN" sz="22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785757"/>
              </p:ext>
            </p:extLst>
          </p:nvPr>
        </p:nvGraphicFramePr>
        <p:xfrm>
          <a:off x="350729" y="1370684"/>
          <a:ext cx="8705591" cy="4834343"/>
        </p:xfrm>
        <a:graphic>
          <a:graphicData uri="http://schemas.openxmlformats.org/drawingml/2006/table">
            <a:tbl>
              <a:tblPr/>
              <a:tblGrid>
                <a:gridCol w="1845607"/>
                <a:gridCol w="684650"/>
                <a:gridCol w="2935193"/>
                <a:gridCol w="3240141"/>
              </a:tblGrid>
              <a:tr h="3006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dirty="0">
                          <a:solidFill>
                            <a:srgbClr val="C00000"/>
                          </a:solidFill>
                          <a:effectLst/>
                          <a:latin typeface="Segoe UI"/>
                        </a:rPr>
                        <a:t>Type Name</a:t>
                      </a:r>
                    </a:p>
                  </a:txBody>
                  <a:tcPr marL="34618" marR="34618" marT="12782" marB="12782" anchor="ctr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dirty="0">
                          <a:solidFill>
                            <a:srgbClr val="C00000"/>
                          </a:solidFill>
                          <a:effectLst/>
                          <a:latin typeface="Segoe UI"/>
                        </a:rPr>
                        <a:t>Bytes</a:t>
                      </a:r>
                    </a:p>
                  </a:txBody>
                  <a:tcPr marL="34618" marR="34618" marT="12782" marB="12782" anchor="ctr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dirty="0">
                          <a:solidFill>
                            <a:srgbClr val="C00000"/>
                          </a:solidFill>
                          <a:effectLst/>
                          <a:latin typeface="Segoe UI"/>
                        </a:rPr>
                        <a:t>Other Names</a:t>
                      </a:r>
                    </a:p>
                  </a:txBody>
                  <a:tcPr marL="34618" marR="34618" marT="12782" marB="12782" anchor="ctr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dirty="0">
                          <a:solidFill>
                            <a:srgbClr val="C00000"/>
                          </a:solidFill>
                          <a:effectLst/>
                          <a:latin typeface="Segoe UI"/>
                        </a:rPr>
                        <a:t>Range of Values</a:t>
                      </a:r>
                    </a:p>
                  </a:txBody>
                  <a:tcPr marL="34618" marR="34618" marT="12782" marB="12782" anchor="ctr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301119"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 err="1">
                          <a:solidFill>
                            <a:srgbClr val="FF0000"/>
                          </a:solidFill>
                          <a:effectLst/>
                          <a:latin typeface="Segoe UI"/>
                        </a:rPr>
                        <a:t>int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Segoe UI"/>
                      </a:endParaRP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4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signed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–2,147,483,648 to 2,147,483,647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6861"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Segoe UI"/>
                        </a:rPr>
                        <a:t>unsigned 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  <a:effectLst/>
                          <a:latin typeface="Segoe UI"/>
                        </a:rPr>
                        <a:t>int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Segoe UI"/>
                      </a:endParaRP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4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unsigned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0 to 4,294,967,295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6861"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__int8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1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char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–128 to 127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6861"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unsigned __int8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1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unsigned char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0 to 255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119"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__int16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2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short, short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int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, </a:t>
                      </a: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Segoe UI"/>
                      </a:endParaRPr>
                    </a:p>
                    <a:p>
                      <a:pPr fontAlgn="t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signed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short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int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Segoe UI"/>
                      </a:endParaRP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–32,768 to 32,767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119"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unsigned __int16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2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unsigned short, </a:t>
                      </a: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Segoe UI"/>
                      </a:endParaRPr>
                    </a:p>
                    <a:p>
                      <a:pPr fontAlgn="t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unsigned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short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int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Segoe UI"/>
                      </a:endParaRP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0 to 65,535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119"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__int32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4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signed, signed int, int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–2,147,483,648 to 2,147,483,647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119"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unsigned __int32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4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unsigned, unsigned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int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Segoe UI"/>
                      </a:endParaRP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0 to 4,294,967,295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4867"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 err="1">
                          <a:solidFill>
                            <a:srgbClr val="FF0000"/>
                          </a:solidFill>
                          <a:effectLst/>
                          <a:latin typeface="Segoe UI"/>
                        </a:rPr>
                        <a:t>bool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Segoe UI"/>
                      </a:endParaRP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1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none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false or true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4867"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Segoe UI"/>
                        </a:rPr>
                        <a:t>char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1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none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–128 to 127 by default</a:t>
                      </a:r>
                    </a:p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0 to 255 when compiled with </a:t>
                      </a:r>
                      <a:r>
                        <a:rPr lang="en-US" sz="1600" b="1" u="none" strike="noStrike" dirty="0">
                          <a:solidFill>
                            <a:srgbClr val="960BB4"/>
                          </a:solidFill>
                          <a:effectLst/>
                          <a:latin typeface="Segoe UI"/>
                          <a:hlinkClick r:id="rId2"/>
                        </a:rPr>
                        <a:t>/J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Segoe UI"/>
                      </a:endParaRP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4867"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Segoe UI"/>
                        </a:rPr>
                        <a:t>signed char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1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none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–128 to 127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4867"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Segoe UI"/>
                        </a:rPr>
                        <a:t>unsigned char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1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none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0 to 255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4867"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2000" dirty="0" smtClean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……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Segoe UI"/>
                      </a:endParaRP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altLang="zh-CN" sz="2000" dirty="0">
                        <a:solidFill>
                          <a:srgbClr val="000000"/>
                        </a:solidFill>
                        <a:effectLst/>
                        <a:latin typeface="Segoe UI"/>
                      </a:endParaRP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Segoe UI"/>
                      </a:endParaRP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Segoe UI"/>
                      </a:endParaRP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193012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ChangeArrowheads="1"/>
          </p:cNvSpPr>
          <p:nvPr/>
        </p:nvSpPr>
        <p:spPr bwMode="auto">
          <a:xfrm>
            <a:off x="558800" y="495300"/>
            <a:ext cx="8175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§2.5 现代微机系统数据表示举例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8851" name="Rectangle 8"/>
          <p:cNvSpPr>
            <a:spLocks noChangeArrowheads="1"/>
          </p:cNvSpPr>
          <p:nvPr/>
        </p:nvSpPr>
        <p:spPr bwMode="auto">
          <a:xfrm>
            <a:off x="440673" y="881519"/>
            <a:ext cx="76708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VS201X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平台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中的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C++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：</a:t>
            </a:r>
            <a:endParaRPr lang="en-US" altLang="zh-CN" sz="22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284692"/>
              </p:ext>
            </p:extLst>
          </p:nvPr>
        </p:nvGraphicFramePr>
        <p:xfrm>
          <a:off x="215204" y="1312409"/>
          <a:ext cx="8778484" cy="4444209"/>
        </p:xfrm>
        <a:graphic>
          <a:graphicData uri="http://schemas.openxmlformats.org/drawingml/2006/table">
            <a:tbl>
              <a:tblPr/>
              <a:tblGrid>
                <a:gridCol w="1861061"/>
                <a:gridCol w="729565"/>
                <a:gridCol w="2920587"/>
                <a:gridCol w="3267271"/>
              </a:tblGrid>
              <a:tr h="1542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Segoe UI"/>
                        </a:rPr>
                        <a:t>Type Name</a:t>
                      </a:r>
                    </a:p>
                  </a:txBody>
                  <a:tcPr marL="34618" marR="34618" marT="12782" marB="12782" anchor="ctr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dirty="0">
                          <a:solidFill>
                            <a:srgbClr val="C00000"/>
                          </a:solidFill>
                          <a:effectLst/>
                          <a:latin typeface="Segoe UI"/>
                        </a:rPr>
                        <a:t>Bytes</a:t>
                      </a:r>
                    </a:p>
                  </a:txBody>
                  <a:tcPr marL="34618" marR="34618" marT="12782" marB="12782" anchor="ctr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Segoe UI"/>
                        </a:rPr>
                        <a:t>Other Names</a:t>
                      </a:r>
                    </a:p>
                  </a:txBody>
                  <a:tcPr marL="34618" marR="34618" marT="12782" marB="12782" anchor="ctr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Segoe UI"/>
                        </a:rPr>
                        <a:t>Range of Values</a:t>
                      </a:r>
                    </a:p>
                  </a:txBody>
                  <a:tcPr marL="34618" marR="34618" marT="12782" marB="12782" anchor="ctr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188235"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Segoe UI"/>
                        </a:rPr>
                        <a:t>short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2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short int, signed short int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–32,768 to 32,767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332"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Segoe UI"/>
                        </a:rPr>
                        <a:t>unsigned short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2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unsigned short int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0 to 65,535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818"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Segoe UI"/>
                        </a:rPr>
                        <a:t>long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4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long int, signed long int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–2,147,483,648 to 2,147,483,647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332"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Segoe UI"/>
                        </a:rPr>
                        <a:t>unsigned long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4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unsigned long int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0 to 4,294,967,295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5277"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long long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8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none (but equivalent to __int64)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–9,223,372,036,854,775,808 to 9,223,372,036,854,775,807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0305"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unsigned long long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8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none (but equivalent to unsigned __int64)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0 to 18,446,744,073,709,551,615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332"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enum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varies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none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See Remarks.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8235"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Segoe UI"/>
                        </a:rPr>
                        <a:t>float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4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none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3.4E +/- 38 (7 digits)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8235"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Segoe UI"/>
                        </a:rPr>
                        <a:t>double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8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none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1.7E +/- 308 (15 digits)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332"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long double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same as double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none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same as double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332"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wchar_t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2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__wchar_t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/>
                        </a:rPr>
                        <a:t>0 to 65,535</a:t>
                      </a:r>
                    </a:p>
                  </a:txBody>
                  <a:tcPr marL="13315" marR="13315" marT="13315" marB="13315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369029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5"/>
          <p:cNvSpPr>
            <a:spLocks noChangeArrowheads="1"/>
          </p:cNvSpPr>
          <p:nvPr/>
        </p:nvSpPr>
        <p:spPr bwMode="auto">
          <a:xfrm>
            <a:off x="495300" y="325438"/>
            <a:ext cx="8026400" cy="171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§2.6 数据校验码</a:t>
            </a:r>
            <a:endParaRPr lang="zh-CN" altLang="en-US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能够发现错误或能够自动纠正错误的数据编码。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2.6.1奇偶校验码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9875" name="Rectangle 6"/>
          <p:cNvSpPr>
            <a:spLocks noChangeArrowheads="1"/>
          </p:cNvSpPr>
          <p:nvPr/>
        </p:nvSpPr>
        <p:spPr bwMode="auto">
          <a:xfrm>
            <a:off x="622300" y="2133600"/>
            <a:ext cx="8099425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3000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在若干位有效信息(如一个字节)上增加一个二进制位(校验位)，组成校验码。常用于检验内存数据存取过程中是否出现错误。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20000"/>
              </a:lnSpc>
              <a:spcBef>
                <a:spcPct val="3000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奇校验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──整个校验码（有效信息位和校验位）中“1”的个数为奇数（常用）。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20000"/>
              </a:lnSpc>
              <a:spcBef>
                <a:spcPct val="3000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偶校验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──整个校验码中“1”的个数为偶数。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495300" y="325438"/>
            <a:ext cx="8026400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§2.6 数据校验码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2.6.1奇偶校验码</a:t>
            </a: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   例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：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400" dirty="0" smtClean="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80899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657184"/>
              </p:ext>
            </p:extLst>
          </p:nvPr>
        </p:nvGraphicFramePr>
        <p:xfrm>
          <a:off x="1774675" y="1715227"/>
          <a:ext cx="5737305" cy="174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139" r:id="rId3" imgW="2359660" imgH="972820" progId="Visio.Drawing.6">
                  <p:embed/>
                </p:oleObj>
              </mc:Choice>
              <mc:Fallback>
                <p:oleObj r:id="rId3" imgW="2359660" imgH="972820" progId="Visio.Drawing.6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675" y="1715227"/>
                        <a:ext cx="5737305" cy="174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1726168"/>
              </p:ext>
            </p:extLst>
          </p:nvPr>
        </p:nvGraphicFramePr>
        <p:xfrm>
          <a:off x="1308100" y="3911600"/>
          <a:ext cx="7280275" cy="244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140" name="Document" r:id="rId5" imgW="6593159" imgH="2217779" progId="Word.Document.8">
                  <p:embed/>
                </p:oleObj>
              </mc:Choice>
              <mc:Fallback>
                <p:oleObj name="Document" r:id="rId5" imgW="6593159" imgH="2217779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8100" y="3911600"/>
                        <a:ext cx="7280275" cy="2443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2" name="Group 8"/>
          <p:cNvGrpSpPr>
            <a:grpSpLocks/>
          </p:cNvGrpSpPr>
          <p:nvPr/>
        </p:nvGrpSpPr>
        <p:grpSpPr bwMode="auto">
          <a:xfrm>
            <a:off x="1111250" y="1519238"/>
            <a:ext cx="7210425" cy="3016251"/>
            <a:chOff x="700" y="957"/>
            <a:chExt cx="4542" cy="1900"/>
          </a:xfrm>
        </p:grpSpPr>
        <p:sp>
          <p:nvSpPr>
            <p:cNvPr id="81924" name="Rectangle 5"/>
            <p:cNvSpPr>
              <a:spLocks noChangeArrowheads="1"/>
            </p:cNvSpPr>
            <p:nvPr/>
          </p:nvSpPr>
          <p:spPr bwMode="auto">
            <a:xfrm>
              <a:off x="700" y="957"/>
              <a:ext cx="4542" cy="1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 dirty="0">
                  <a:solidFill>
                    <a:srgbClr val="800000"/>
                  </a:solidFill>
                  <a:latin typeface="黑体" pitchFamily="2" charset="-122"/>
                  <a:ea typeface="黑体" pitchFamily="2" charset="-122"/>
                </a:rPr>
                <a:t>1．编码</a:t>
              </a:r>
              <a:endParaRPr lang="zh-CN" altLang="en-US" sz="2400" dirty="0">
                <a:latin typeface="黑体" pitchFamily="2" charset="-122"/>
                <a:ea typeface="黑体" pitchFamily="2" charset="-122"/>
              </a:endParaRPr>
            </a:p>
            <a:p>
              <a:pPr algn="just" eaLnBrk="0" hangingPunct="0">
                <a:lnSpc>
                  <a:spcPct val="15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由有效信息产生1校验位形成校验码</a:t>
              </a:r>
              <a:endParaRPr lang="zh-CN" altLang="en-US" sz="2400" dirty="0">
                <a:latin typeface="黑体" pitchFamily="2" charset="-122"/>
                <a:ea typeface="黑体" pitchFamily="2" charset="-122"/>
              </a:endParaRPr>
            </a:p>
            <a:p>
              <a:pPr algn="just" eaLnBrk="0" hangingPunct="0">
                <a:lnSpc>
                  <a:spcPct val="15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以有效信息1字节为例，</a:t>
              </a:r>
              <a:endParaRPr lang="zh-CN" altLang="en-US" sz="2400" dirty="0">
                <a:latin typeface="黑体" pitchFamily="2" charset="-122"/>
                <a:ea typeface="黑体" pitchFamily="2" charset="-122"/>
              </a:endParaRPr>
            </a:p>
            <a:p>
              <a:pPr algn="just" eaLnBrk="0" hangingPunct="0">
                <a:lnSpc>
                  <a:spcPct val="15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  奇</a:t>
              </a:r>
              <a:r>
                <a:rPr lang="zh-CN" altLang="en-US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校验位</a:t>
              </a:r>
              <a:r>
                <a:rPr lang="en-US" altLang="zh-CN" sz="2400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P</a:t>
              </a:r>
              <a:r>
                <a:rPr lang="zh-CN" altLang="en-US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</a:t>
              </a: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=</a:t>
              </a:r>
              <a:r>
                <a:rPr lang="zh-CN" altLang="en-US" sz="22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D</a:t>
              </a:r>
              <a:r>
                <a:rPr lang="en-US" altLang="zh-CN" sz="2400" baseline="-30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7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⊕D</a:t>
              </a:r>
              <a:r>
                <a:rPr lang="en-US" altLang="zh-CN" sz="2400" baseline="-30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6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⊕D</a:t>
              </a:r>
              <a:r>
                <a:rPr lang="en-US" altLang="zh-CN" sz="2400" baseline="-30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5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⊕D</a:t>
              </a:r>
              <a:r>
                <a:rPr lang="en-US" altLang="zh-CN" sz="2400" baseline="-30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4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⊕D</a:t>
              </a:r>
              <a:r>
                <a:rPr lang="en-US" altLang="zh-CN" sz="2400" baseline="-30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3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⊕D</a:t>
              </a:r>
              <a:r>
                <a:rPr lang="en-US" altLang="zh-CN" sz="2400" baseline="-30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2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⊕D</a:t>
              </a:r>
              <a:r>
                <a:rPr lang="en-US" altLang="zh-CN" sz="2400" baseline="-30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1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⊕D</a:t>
              </a:r>
              <a:r>
                <a:rPr lang="en-US" altLang="zh-CN" sz="2400" baseline="-30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0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</a:t>
              </a:r>
              <a:endPara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endParaRPr>
            </a:p>
            <a:p>
              <a:pPr algn="just" eaLnBrk="0" hangingPunct="0">
                <a:lnSpc>
                  <a:spcPct val="150000"/>
                </a:lnSpc>
                <a:spcBef>
                  <a:spcPts val="1200"/>
                </a:spcBef>
                <a:buClrTx/>
                <a:buFontTx/>
                <a:buNone/>
              </a:pPr>
              <a:r>
                <a:rPr lang="en-US" altLang="zh-CN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  </a:t>
              </a:r>
              <a:r>
                <a:rPr lang="zh-CN" altLang="en-US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生成奇校验码 </a:t>
              </a:r>
              <a:r>
                <a:rPr lang="en-US" altLang="zh-CN" sz="2400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P</a:t>
              </a:r>
              <a:r>
                <a:rPr lang="en-US" altLang="zh-CN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D</a:t>
              </a:r>
              <a:r>
                <a:rPr lang="en-US" altLang="zh-CN" sz="2400" baseline="-30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7</a:t>
              </a:r>
              <a:r>
                <a:rPr lang="en-US" altLang="zh-CN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D</a:t>
              </a:r>
              <a:r>
                <a:rPr lang="en-US" altLang="zh-CN" sz="2400" baseline="-30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6</a:t>
              </a:r>
              <a:r>
                <a:rPr lang="en-US" altLang="zh-CN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D</a:t>
              </a:r>
              <a:r>
                <a:rPr lang="en-US" altLang="zh-CN" sz="2400" baseline="-30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5</a:t>
              </a:r>
              <a:r>
                <a:rPr lang="en-US" altLang="zh-CN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D</a:t>
              </a:r>
              <a:r>
                <a:rPr lang="en-US" altLang="zh-CN" sz="2400" baseline="-30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4</a:t>
              </a:r>
              <a:r>
                <a:rPr lang="en-US" altLang="zh-CN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D</a:t>
              </a:r>
              <a:r>
                <a:rPr lang="en-US" altLang="zh-CN" sz="2400" baseline="-30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3</a:t>
              </a:r>
              <a:r>
                <a:rPr lang="en-US" altLang="zh-CN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D</a:t>
              </a:r>
              <a:r>
                <a:rPr lang="en-US" altLang="zh-CN" sz="2400" baseline="-30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2</a:t>
              </a:r>
              <a:r>
                <a:rPr lang="en-US" altLang="zh-CN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D</a:t>
              </a:r>
              <a:r>
                <a:rPr lang="en-US" altLang="zh-CN" sz="2400" baseline="-30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1</a:t>
              </a:r>
              <a:r>
                <a:rPr lang="en-US" altLang="zh-CN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D</a:t>
              </a:r>
              <a:r>
                <a:rPr lang="en-US" altLang="zh-CN" sz="2400" baseline="-30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  <a:cs typeface="Times New Roman" pitchFamily="18" charset="0"/>
                </a:rPr>
                <a:t>0</a:t>
              </a:r>
              <a:r>
                <a:rPr lang="en-US" altLang="zh-CN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1925" name="Line 6"/>
            <p:cNvSpPr>
              <a:spLocks noChangeShapeType="1"/>
            </p:cNvSpPr>
            <p:nvPr/>
          </p:nvSpPr>
          <p:spPr bwMode="auto">
            <a:xfrm>
              <a:off x="2253" y="2114"/>
              <a:ext cx="2741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81923" name="Rectangle 2"/>
          <p:cNvSpPr>
            <a:spLocks noChangeArrowheads="1"/>
          </p:cNvSpPr>
          <p:nvPr/>
        </p:nvSpPr>
        <p:spPr bwMode="auto">
          <a:xfrm>
            <a:off x="495300" y="325438"/>
            <a:ext cx="8026400" cy="171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§2.6 数据校验码</a:t>
            </a:r>
            <a:endParaRPr lang="zh-CN" altLang="en-US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2.6.1 奇偶校验码</a:t>
            </a: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495300" y="325438"/>
            <a:ext cx="8026400" cy="171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§2.6 数据校验码</a:t>
            </a:r>
            <a:endParaRPr lang="zh-CN" altLang="en-US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2.6.1 奇偶校验码</a:t>
            </a: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endParaRPr lang="zh-CN" altLang="en-US" sz="240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82947" name="Group 10"/>
          <p:cNvGrpSpPr>
            <a:grpSpLocks/>
          </p:cNvGrpSpPr>
          <p:nvPr/>
        </p:nvGrpSpPr>
        <p:grpSpPr bwMode="auto">
          <a:xfrm>
            <a:off x="533400" y="1527175"/>
            <a:ext cx="8153400" cy="4678364"/>
            <a:chOff x="336" y="884"/>
            <a:chExt cx="5136" cy="2947"/>
          </a:xfrm>
        </p:grpSpPr>
        <p:sp>
          <p:nvSpPr>
            <p:cNvPr id="82948" name="Rectangle 7"/>
            <p:cNvSpPr>
              <a:spLocks noChangeArrowheads="1"/>
            </p:cNvSpPr>
            <p:nvPr/>
          </p:nvSpPr>
          <p:spPr bwMode="auto">
            <a:xfrm>
              <a:off x="336" y="884"/>
              <a:ext cx="5136" cy="2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 dirty="0">
                  <a:solidFill>
                    <a:srgbClr val="800000"/>
                  </a:solidFill>
                  <a:latin typeface="黑体" pitchFamily="2" charset="-122"/>
                  <a:ea typeface="黑体" pitchFamily="2" charset="-122"/>
                </a:rPr>
                <a:t>    2．校验（解码）</a:t>
              </a:r>
              <a:endParaRPr lang="zh-CN" altLang="en-US" sz="2400" dirty="0">
                <a:latin typeface="黑体" pitchFamily="2" charset="-122"/>
                <a:ea typeface="黑体" pitchFamily="2" charset="-122"/>
              </a:endParaRPr>
            </a:p>
            <a:p>
              <a:pPr algn="just" eaLnBrk="0" hangingPunct="0">
                <a:lnSpc>
                  <a:spcPct val="15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  由校验码校验该码是否出错，可以检测出一位错误（或奇数位错误）。</a:t>
              </a:r>
            </a:p>
            <a:p>
              <a:pPr algn="just" eaLnBrk="0" hangingPunct="0">
                <a:lnSpc>
                  <a:spcPct val="15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  以有效信息1字节为例（上例）:</a:t>
              </a:r>
            </a:p>
            <a:p>
              <a:pPr algn="l">
                <a:lnSpc>
                  <a:spcPct val="15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  奇校验</a:t>
              </a:r>
              <a:r>
                <a:rPr lang="zh-CN" altLang="en-US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出错</a:t>
              </a:r>
              <a:r>
                <a:rPr lang="en-US" altLang="zh-CN" sz="2400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S</a:t>
              </a:r>
              <a:r>
                <a:rPr lang="zh-CN" altLang="en-US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</a:t>
              </a: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= </a:t>
              </a:r>
              <a:r>
                <a:rPr lang="en-US" altLang="zh-CN" sz="2400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P</a:t>
              </a: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⊕</a:t>
              </a:r>
              <a:r>
                <a:rPr lang="en-US" altLang="zh-CN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2400" baseline="-30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7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⊕D</a:t>
              </a:r>
              <a:r>
                <a:rPr lang="en-US" altLang="zh-CN" sz="2400" baseline="-30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6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⊕D</a:t>
              </a:r>
              <a:r>
                <a:rPr lang="en-US" altLang="zh-CN" sz="2400" baseline="-30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5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⊕D</a:t>
              </a:r>
              <a:r>
                <a:rPr lang="en-US" altLang="zh-CN" sz="2400" baseline="-30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4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⊕D</a:t>
              </a:r>
              <a:r>
                <a:rPr lang="en-US" altLang="zh-CN" sz="2400" baseline="-30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3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⊕D</a:t>
              </a:r>
              <a:r>
                <a:rPr lang="en-US" altLang="zh-CN" sz="2400" baseline="-30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2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⊕D</a:t>
              </a:r>
              <a:r>
                <a:rPr lang="en-US" altLang="zh-CN" sz="2400" baseline="-30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1</a:t>
              </a:r>
              <a:r>
                <a:rPr lang="en-US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⊕</a:t>
              </a:r>
              <a:r>
                <a:rPr lang="en-US" altLang="zh-CN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2400" baseline="-30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0</a:t>
              </a:r>
            </a:p>
            <a:p>
              <a:pPr algn="l">
                <a:lnSpc>
                  <a:spcPct val="150000"/>
                </a:lnSpc>
                <a:spcBef>
                  <a:spcPts val="1200"/>
                </a:spcBef>
                <a:buClrTx/>
                <a:buFontTx/>
                <a:buNone/>
              </a:pPr>
              <a:r>
                <a:rPr lang="zh-CN" altLang="en-US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      若</a:t>
              </a:r>
              <a:r>
                <a:rPr lang="en-US" altLang="zh-CN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S</a:t>
              </a: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为</a:t>
              </a:r>
              <a:r>
                <a:rPr lang="en-US" altLang="zh-CN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1</a:t>
              </a:r>
              <a:r>
                <a:rPr lang="zh-CN" altLang="en-US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，则</a:t>
              </a:r>
              <a:r>
                <a:rPr lang="zh-CN" altLang="en-US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接收到的校验码有误！</a:t>
              </a:r>
              <a:endPara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endParaRPr>
            </a:p>
            <a:p>
              <a:pPr algn="just" eaLnBrk="0" hangingPunct="0">
                <a:lnSpc>
                  <a:spcPct val="150000"/>
                </a:lnSpc>
                <a:spcBef>
                  <a:spcPct val="0"/>
                </a:spcBef>
                <a:buClrTx/>
                <a:buFontTx/>
                <a:buNone/>
              </a:pPr>
              <a:endPara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endParaRPr>
            </a:p>
            <a:p>
              <a:pPr algn="l" eaLnBrk="0" hangingPunct="0">
                <a:lnSpc>
                  <a:spcPct val="150000"/>
                </a:lnSpc>
                <a:spcBef>
                  <a:spcPct val="0"/>
                </a:spcBef>
                <a:buClrTx/>
                <a:buFontTx/>
                <a:buNone/>
              </a:pPr>
              <a:endParaRPr lang="zh-CN" altLang="en-US" sz="2400" b="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2949" name="Line 6"/>
            <p:cNvSpPr>
              <a:spLocks noChangeShapeType="1"/>
            </p:cNvSpPr>
            <p:nvPr/>
          </p:nvSpPr>
          <p:spPr bwMode="auto">
            <a:xfrm>
              <a:off x="2118" y="2387"/>
              <a:ext cx="3016" cy="0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6"/>
          <p:cNvSpPr>
            <a:spLocks noChangeArrowheads="1"/>
          </p:cNvSpPr>
          <p:nvPr/>
        </p:nvSpPr>
        <p:spPr bwMode="auto">
          <a:xfrm>
            <a:off x="508000" y="1447800"/>
            <a:ext cx="72009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   3．编解码的电路实现</a:t>
            </a: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可用异或门构成。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b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8397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0409281"/>
              </p:ext>
            </p:extLst>
          </p:nvPr>
        </p:nvGraphicFramePr>
        <p:xfrm>
          <a:off x="4195763" y="1900238"/>
          <a:ext cx="3375025" cy="439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92" name="Visio" r:id="rId3" imgW="2014678" imgH="2622279" progId="Visio.Drawing.6">
                  <p:embed/>
                </p:oleObj>
              </mc:Choice>
              <mc:Fallback>
                <p:oleObj name="Visio" r:id="rId3" imgW="2014678" imgH="2622279" progId="Visio.Drawing.6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5763" y="1900238"/>
                        <a:ext cx="3375025" cy="439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89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72" name="Rectangle 2"/>
          <p:cNvSpPr>
            <a:spLocks noChangeArrowheads="1"/>
          </p:cNvSpPr>
          <p:nvPr/>
        </p:nvSpPr>
        <p:spPr bwMode="auto">
          <a:xfrm>
            <a:off x="495300" y="325438"/>
            <a:ext cx="8026400" cy="171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§2.6 数据校验码</a:t>
            </a:r>
            <a:endParaRPr lang="zh-CN" altLang="en-US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2.6.1 奇偶校验码</a:t>
            </a: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endParaRPr lang="zh-CN" altLang="en-US" sz="240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31207" y="5884284"/>
            <a:ext cx="112627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校验位</a:t>
            </a:r>
            <a:r>
              <a:rPr lang="en-US" altLang="zh-CN" sz="20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P</a:t>
            </a:r>
            <a:endParaRPr lang="zh-CN" altLang="en-US" sz="2000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34974" y="2146060"/>
            <a:ext cx="593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S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6"/>
          <p:cNvSpPr>
            <a:spLocks noChangeArrowheads="1"/>
          </p:cNvSpPr>
          <p:nvPr/>
        </p:nvSpPr>
        <p:spPr bwMode="auto">
          <a:xfrm>
            <a:off x="493442" y="952239"/>
            <a:ext cx="81768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是一种分组奇偶校验码。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3972" name="Rectangle 2"/>
          <p:cNvSpPr>
            <a:spLocks noChangeArrowheads="1"/>
          </p:cNvSpPr>
          <p:nvPr/>
        </p:nvSpPr>
        <p:spPr bwMode="auto">
          <a:xfrm>
            <a:off x="495300" y="325438"/>
            <a:ext cx="8026400" cy="55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.6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en-US" altLang="zh-CN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海明校验码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755650" y="1658292"/>
            <a:ext cx="784860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l" eaLnBrk="1" hangingPunct="1"/>
            <a:r>
              <a:rPr lang="zh-CN" altLang="en-US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位信息</a:t>
            </a:r>
            <a:r>
              <a:rPr lang="zh-CN" altLang="en-US" sz="2400" b="1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元</a:t>
            </a:r>
            <a:r>
              <a:rPr lang="en-US" altLang="zh-CN" sz="2400" b="1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2400" b="1" baseline="-25000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en-US" altLang="zh-CN" sz="2400" b="1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2400" b="1" baseline="-25000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en-US" altLang="zh-CN" sz="2400" b="1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2400" b="1" baseline="-25000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sz="2400" b="1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2400" b="1" baseline="-25000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0 </a:t>
            </a:r>
            <a:r>
              <a:rPr lang="zh-CN" altLang="en-US" sz="2400" b="1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，用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个奇偶校验位</a:t>
            </a:r>
            <a:r>
              <a:rPr lang="en-US" altLang="zh-CN" sz="2400" b="1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P</a:t>
            </a:r>
            <a:r>
              <a:rPr lang="en-US" altLang="zh-CN" sz="2400" b="1" baseline="-250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en-US" altLang="zh-CN" sz="2400" b="1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P</a:t>
            </a:r>
            <a:r>
              <a:rPr lang="en-US" altLang="zh-CN" sz="2400" b="1" baseline="-250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sz="2400" b="1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P</a:t>
            </a:r>
            <a:r>
              <a:rPr lang="en-US" altLang="zh-CN" sz="2400" b="1" baseline="-250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zh-CN" altLang="en-US" sz="2400" b="1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校验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。</a:t>
            </a:r>
            <a:endParaRPr lang="en-US" altLang="zh-CN" sz="2400" b="1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755650" y="2200598"/>
            <a:ext cx="7848600" cy="2049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l" eaLnBrk="1" hangingPunct="1"/>
            <a:r>
              <a:rPr lang="zh-CN" altLang="en-US" sz="2400" b="1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校验位生成：</a:t>
            </a:r>
            <a:endParaRPr lang="en-US" altLang="zh-CN" sz="2400" b="1" dirty="0">
              <a:solidFill>
                <a:srgbClr val="800000"/>
              </a:solidFill>
              <a:latin typeface="黑体" pitchFamily="2" charset="-122"/>
              <a:ea typeface="黑体" pitchFamily="2" charset="-122"/>
            </a:endParaRPr>
          </a:p>
          <a:p>
            <a:pPr algn="l" eaLnBrk="1" hangingPunct="1"/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sz="2400" b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P</a:t>
            </a:r>
            <a:r>
              <a:rPr lang="en-US" altLang="zh-CN" sz="2400" b="1" baseline="-250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= D</a:t>
            </a:r>
            <a:r>
              <a:rPr lang="en-US" altLang="zh-CN" sz="2400" b="1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⊕D</a:t>
            </a:r>
            <a:r>
              <a:rPr lang="en-US" altLang="zh-CN" sz="2400" b="1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⊕D</a:t>
            </a:r>
            <a:r>
              <a:rPr lang="en-US" altLang="zh-CN" sz="2400" b="1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校验信息元的 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2400" b="1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、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2400" b="1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、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2400" b="1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1</a:t>
            </a:r>
            <a:endParaRPr lang="en-US" altLang="zh-CN" sz="2400" b="1" dirty="0">
              <a:solidFill>
                <a:srgbClr val="000099"/>
              </a:solidFill>
              <a:latin typeface="黑体" pitchFamily="2" charset="-122"/>
              <a:ea typeface="黑体" pitchFamily="2" charset="-122"/>
            </a:endParaRPr>
          </a:p>
          <a:p>
            <a:pPr algn="l" eaLnBrk="1" hangingPunct="1"/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sz="2400" b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P</a:t>
            </a:r>
            <a:r>
              <a:rPr lang="en-US" altLang="zh-CN" sz="2400" b="1" baseline="-250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 = D</a:t>
            </a:r>
            <a:r>
              <a:rPr lang="en-US" altLang="zh-CN" sz="2400" b="1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⊕D</a:t>
            </a:r>
            <a:r>
              <a:rPr lang="en-US" altLang="zh-CN" sz="2400" b="1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⊕D</a:t>
            </a:r>
            <a:r>
              <a:rPr lang="en-US" altLang="zh-CN" sz="2400" b="1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校验信息元的 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2400" b="1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、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2400" b="1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、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2400" b="1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0</a:t>
            </a:r>
            <a:endParaRPr lang="en-US" altLang="zh-CN" sz="2400" b="1" dirty="0">
              <a:solidFill>
                <a:srgbClr val="000099"/>
              </a:solidFill>
              <a:latin typeface="黑体" pitchFamily="2" charset="-122"/>
              <a:ea typeface="黑体" pitchFamily="2" charset="-122"/>
            </a:endParaRPr>
          </a:p>
          <a:p>
            <a:pPr algn="l" eaLnBrk="1" hangingPunct="1"/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sz="2400" b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P</a:t>
            </a:r>
            <a:r>
              <a:rPr lang="en-US" altLang="zh-CN" sz="2400" b="1" baseline="-250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en-US" altLang="zh-CN" sz="2400" b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= D</a:t>
            </a:r>
            <a:r>
              <a:rPr lang="en-US" altLang="zh-CN" sz="2400" b="1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⊕D</a:t>
            </a:r>
            <a:r>
              <a:rPr lang="en-US" altLang="zh-CN" sz="2400" b="1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sz="2400" b="1" dirty="0">
                <a:solidFill>
                  <a:srgbClr val="000099"/>
                </a:solidFill>
              </a:rPr>
              <a:t>⊕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2400" b="1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校验信息元的 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2400" b="1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、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2400" b="1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、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2400" b="1" baseline="-25000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0</a:t>
            </a:r>
            <a:endParaRPr lang="en-US" altLang="zh-CN" sz="2400" b="1" dirty="0">
              <a:solidFill>
                <a:srgbClr val="000099"/>
              </a:solidFill>
              <a:latin typeface="黑体" pitchFamily="2" charset="-122"/>
              <a:ea typeface="黑体" pitchFamily="2" charset="-122"/>
            </a:endParaRPr>
          </a:p>
          <a:p>
            <a:pPr algn="l" eaLnBrk="1" hangingPunct="1"/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  4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位信息元和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位校验位，构成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7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位海明码。</a:t>
            </a:r>
            <a:endParaRPr lang="en-US" altLang="zh-CN" sz="2400" b="1" dirty="0">
              <a:solidFill>
                <a:srgbClr val="000099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55650" y="4408237"/>
            <a:ext cx="7848600" cy="2049792"/>
            <a:chOff x="755650" y="4562475"/>
            <a:chExt cx="7848600" cy="2049792"/>
          </a:xfrm>
        </p:grpSpPr>
        <p:sp>
          <p:nvSpPr>
            <p:cNvPr id="17" name="Text Box 4"/>
            <p:cNvSpPr txBox="1">
              <a:spLocks noChangeArrowheads="1"/>
            </p:cNvSpPr>
            <p:nvPr/>
          </p:nvSpPr>
          <p:spPr bwMode="auto">
            <a:xfrm>
              <a:off x="755650" y="4562475"/>
              <a:ext cx="7848600" cy="20497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zh-CN" altLang="en-US" sz="2400" b="1" dirty="0">
                  <a:solidFill>
                    <a:srgbClr val="800000"/>
                  </a:solidFill>
                  <a:latin typeface="黑体" pitchFamily="2" charset="-122"/>
                  <a:ea typeface="黑体" pitchFamily="2" charset="-122"/>
                </a:rPr>
                <a:t>海明码校验：</a:t>
              </a:r>
              <a:endParaRPr lang="en-US" altLang="zh-CN" sz="2400" b="1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endParaRPr>
            </a:p>
            <a:p>
              <a:pPr algn="l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    </a:t>
              </a:r>
              <a:r>
                <a:rPr lang="en-US" altLang="zh-CN" sz="2400" b="1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S</a:t>
              </a:r>
              <a:r>
                <a:rPr lang="en-US" altLang="zh-CN" sz="2400" b="1" baseline="-25000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2 </a:t>
              </a:r>
              <a:r>
                <a:rPr lang="en-US" altLang="zh-CN" sz="2400" b="1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= D</a:t>
              </a:r>
              <a:r>
                <a:rPr lang="en-US" altLang="zh-CN" sz="2400" b="1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3</a:t>
              </a:r>
              <a:r>
                <a:rPr lang="en-US" altLang="zh-CN" sz="2400" b="1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⊕D</a:t>
              </a:r>
              <a:r>
                <a:rPr lang="en-US" altLang="zh-CN" sz="2400" b="1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2</a:t>
              </a:r>
              <a:r>
                <a:rPr lang="en-US" altLang="zh-CN" sz="2400" b="1" dirty="0">
                  <a:solidFill>
                    <a:srgbClr val="000099"/>
                  </a:solidFill>
                </a:rPr>
                <a:t>⊕</a:t>
              </a:r>
              <a:r>
                <a:rPr lang="en-US" altLang="zh-CN" sz="2400" b="1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2400" b="1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1</a:t>
              </a:r>
              <a:r>
                <a:rPr lang="en-US" altLang="zh-CN" sz="2400" b="1" dirty="0">
                  <a:solidFill>
                    <a:srgbClr val="000099"/>
                  </a:solidFill>
                </a:rPr>
                <a:t> ⊕</a:t>
              </a:r>
              <a:r>
                <a:rPr lang="en-US" altLang="zh-CN" sz="2400" b="1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P</a:t>
              </a:r>
              <a:r>
                <a:rPr lang="en-US" altLang="zh-CN" sz="2400" b="1" baseline="-250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2</a:t>
              </a:r>
              <a:r>
                <a:rPr lang="en-US" altLang="zh-CN" sz="2400" b="1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 </a:t>
              </a:r>
              <a:r>
                <a:rPr lang="en-US" altLang="zh-CN" sz="2400" b="1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    </a:t>
              </a:r>
              <a:r>
                <a:rPr lang="en-US" altLang="zh-CN" sz="2400" b="1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1  1  1  1  0  0  0  0</a:t>
              </a:r>
            </a:p>
            <a:p>
              <a:pPr algn="l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    </a:t>
              </a:r>
              <a:r>
                <a:rPr lang="en-US" altLang="zh-CN" sz="2400" b="1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S</a:t>
              </a:r>
              <a:r>
                <a:rPr lang="en-US" altLang="zh-CN" sz="2400" b="1" baseline="-25000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1 </a:t>
              </a:r>
              <a:r>
                <a:rPr lang="en-US" altLang="zh-CN" sz="2400" b="1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= D</a:t>
              </a:r>
              <a:r>
                <a:rPr lang="en-US" altLang="zh-CN" sz="2400" b="1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3</a:t>
              </a:r>
              <a:r>
                <a:rPr lang="en-US" altLang="zh-CN" sz="2400" b="1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⊕D</a:t>
              </a:r>
              <a:r>
                <a:rPr lang="en-US" altLang="zh-CN" sz="2400" b="1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2</a:t>
              </a:r>
              <a:r>
                <a:rPr lang="en-US" altLang="zh-CN" sz="2400" b="1" dirty="0">
                  <a:solidFill>
                    <a:srgbClr val="000099"/>
                  </a:solidFill>
                </a:rPr>
                <a:t>⊕</a:t>
              </a:r>
              <a:r>
                <a:rPr lang="en-US" altLang="zh-CN" sz="2400" b="1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2400" b="1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0</a:t>
              </a:r>
              <a:r>
                <a:rPr lang="en-US" altLang="zh-CN" sz="2400" b="1" dirty="0">
                  <a:solidFill>
                    <a:srgbClr val="000099"/>
                  </a:solidFill>
                </a:rPr>
                <a:t> ⊕</a:t>
              </a:r>
              <a:r>
                <a:rPr lang="en-US" altLang="zh-CN" sz="2400" b="1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P</a:t>
              </a:r>
              <a:r>
                <a:rPr lang="en-US" altLang="zh-CN" sz="2400" b="1" baseline="-250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1</a:t>
              </a:r>
              <a:r>
                <a:rPr lang="en-US" altLang="zh-CN" sz="2400" b="1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     1  1  0  0  1  1  0  0</a:t>
              </a:r>
            </a:p>
            <a:p>
              <a:pPr algn="l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    </a:t>
              </a:r>
              <a:r>
                <a:rPr lang="en-US" altLang="zh-CN" sz="2400" b="1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S</a:t>
              </a:r>
              <a:r>
                <a:rPr lang="en-US" altLang="zh-CN" sz="2400" b="1" baseline="-25000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0 </a:t>
              </a:r>
              <a:r>
                <a:rPr lang="en-US" altLang="zh-CN" sz="2400" b="1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= D</a:t>
              </a:r>
              <a:r>
                <a:rPr lang="en-US" altLang="zh-CN" sz="2400" b="1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3</a:t>
              </a:r>
              <a:r>
                <a:rPr lang="en-US" altLang="zh-CN" sz="2400" b="1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⊕D</a:t>
              </a:r>
              <a:r>
                <a:rPr lang="en-US" altLang="zh-CN" sz="2400" b="1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1</a:t>
              </a:r>
              <a:r>
                <a:rPr lang="en-US" altLang="zh-CN" sz="2400" b="1" dirty="0">
                  <a:solidFill>
                    <a:srgbClr val="000099"/>
                  </a:solidFill>
                </a:rPr>
                <a:t>⊕</a:t>
              </a:r>
              <a:r>
                <a:rPr lang="en-US" altLang="zh-CN" sz="2400" b="1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2400" b="1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0</a:t>
              </a:r>
              <a:r>
                <a:rPr lang="en-US" altLang="zh-CN" sz="2400" b="1" dirty="0">
                  <a:solidFill>
                    <a:srgbClr val="000099"/>
                  </a:solidFill>
                </a:rPr>
                <a:t> ⊕</a:t>
              </a:r>
              <a:r>
                <a:rPr lang="en-US" altLang="zh-CN" sz="2400" b="1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P</a:t>
              </a:r>
              <a:r>
                <a:rPr lang="en-US" altLang="zh-CN" sz="2400" b="1" baseline="-250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0</a:t>
              </a:r>
              <a:r>
                <a:rPr lang="en-US" altLang="zh-CN" sz="2400" b="1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     1  0  1  0  1  0  1  0</a:t>
              </a:r>
            </a:p>
            <a:p>
              <a:pPr indent="2693988" algn="l">
                <a:defRPr/>
              </a:pPr>
              <a:r>
                <a:rPr lang="zh-CN" altLang="en-US" sz="2400" b="1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出错位：</a:t>
              </a:r>
              <a:r>
                <a:rPr lang="zh-CN" altLang="en-US" sz="2400" b="1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 </a:t>
              </a:r>
              <a:r>
                <a:rPr lang="en-US" altLang="zh-CN" sz="2400" b="1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2400" b="1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3  </a:t>
              </a:r>
              <a:r>
                <a:rPr lang="en-US" altLang="zh-CN" sz="2400" b="1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2400" b="1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2  </a:t>
              </a:r>
              <a:r>
                <a:rPr lang="en-US" altLang="zh-CN" sz="2400" b="1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2400" b="1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1  </a:t>
              </a:r>
              <a:r>
                <a:rPr lang="en-US" altLang="zh-CN" sz="2400" b="1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P</a:t>
              </a:r>
              <a:r>
                <a:rPr lang="en-US" altLang="zh-CN" sz="2400" b="1" baseline="-250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2</a:t>
              </a:r>
              <a:r>
                <a:rPr lang="en-US" altLang="zh-CN" sz="2400" b="1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  </a:t>
              </a:r>
              <a:r>
                <a:rPr lang="en-US" altLang="zh-CN" sz="2400" b="1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D</a:t>
              </a:r>
              <a:r>
                <a:rPr lang="en-US" altLang="zh-CN" sz="2400" b="1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0  </a:t>
              </a:r>
              <a:r>
                <a:rPr lang="en-US" altLang="zh-CN" sz="2400" b="1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P</a:t>
              </a:r>
              <a:r>
                <a:rPr lang="en-US" altLang="zh-CN" sz="2400" b="1" baseline="-250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1  </a:t>
              </a:r>
              <a:r>
                <a:rPr lang="en-US" altLang="zh-CN" sz="2400" b="1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P</a:t>
              </a:r>
              <a:r>
                <a:rPr lang="en-US" altLang="zh-CN" sz="2400" b="1" baseline="-250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0</a:t>
              </a:r>
              <a:r>
                <a:rPr lang="en-US" altLang="zh-CN" sz="2400" b="1" baseline="-25000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  </a:t>
              </a:r>
              <a:r>
                <a:rPr lang="zh-CN" altLang="en-US" sz="2400" b="1" dirty="0">
                  <a:solidFill>
                    <a:srgbClr val="000099"/>
                  </a:solidFill>
                  <a:latin typeface="黑体" pitchFamily="2" charset="-122"/>
                  <a:ea typeface="黑体" pitchFamily="2" charset="-122"/>
                </a:rPr>
                <a:t>无</a:t>
              </a:r>
              <a:endPara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8" name="Line 6"/>
            <p:cNvSpPr>
              <a:spLocks noChangeShapeType="1"/>
            </p:cNvSpPr>
            <p:nvPr/>
          </p:nvSpPr>
          <p:spPr bwMode="auto">
            <a:xfrm>
              <a:off x="2099763" y="5012783"/>
              <a:ext cx="2136572" cy="0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l"/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9" name="Line 6"/>
            <p:cNvSpPr>
              <a:spLocks noChangeShapeType="1"/>
            </p:cNvSpPr>
            <p:nvPr/>
          </p:nvSpPr>
          <p:spPr bwMode="auto">
            <a:xfrm>
              <a:off x="2099763" y="5765129"/>
              <a:ext cx="2136572" cy="0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l"/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0" name="Line 6"/>
            <p:cNvSpPr>
              <a:spLocks noChangeShapeType="1"/>
            </p:cNvSpPr>
            <p:nvPr/>
          </p:nvSpPr>
          <p:spPr bwMode="auto">
            <a:xfrm>
              <a:off x="2099763" y="5408251"/>
              <a:ext cx="2136572" cy="0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l"/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132013" y="2664822"/>
            <a:ext cx="1584325" cy="796833"/>
            <a:chOff x="2132013" y="2695256"/>
            <a:chExt cx="1584325" cy="738187"/>
          </a:xfrm>
        </p:grpSpPr>
        <p:sp>
          <p:nvSpPr>
            <p:cNvPr id="11" name="Line 7"/>
            <p:cNvSpPr>
              <a:spLocks noChangeShapeType="1"/>
            </p:cNvSpPr>
            <p:nvPr/>
          </p:nvSpPr>
          <p:spPr bwMode="auto">
            <a:xfrm>
              <a:off x="2132013" y="2695256"/>
              <a:ext cx="1584325" cy="0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2132013" y="3066731"/>
              <a:ext cx="1584325" cy="0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Line 7"/>
            <p:cNvSpPr>
              <a:spLocks noChangeShapeType="1"/>
            </p:cNvSpPr>
            <p:nvPr/>
          </p:nvSpPr>
          <p:spPr bwMode="auto">
            <a:xfrm>
              <a:off x="2132013" y="3433443"/>
              <a:ext cx="1584325" cy="0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3667088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6"/>
          <p:cNvSpPr>
            <a:spLocks noChangeArrowheads="1"/>
          </p:cNvSpPr>
          <p:nvPr/>
        </p:nvSpPr>
        <p:spPr bwMode="auto">
          <a:xfrm>
            <a:off x="493442" y="952239"/>
            <a:ext cx="81768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是一种分组奇偶校验码。</a:t>
            </a:r>
            <a:endParaRPr lang="zh-CN" altLang="en-US" sz="2400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3972" name="Rectangle 2"/>
          <p:cNvSpPr>
            <a:spLocks noChangeArrowheads="1"/>
          </p:cNvSpPr>
          <p:nvPr/>
        </p:nvSpPr>
        <p:spPr bwMode="auto">
          <a:xfrm>
            <a:off x="495300" y="325438"/>
            <a:ext cx="8026400" cy="55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.6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en-US" altLang="zh-CN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 海明校验码</a:t>
            </a:r>
            <a:endParaRPr lang="zh-CN" altLang="en-US" sz="24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799639" y="1779479"/>
            <a:ext cx="784860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l" eaLnBrk="1" hangingPunct="1"/>
            <a:r>
              <a:rPr lang="zh-CN" altLang="en-US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例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位信息</a:t>
            </a:r>
            <a:r>
              <a:rPr lang="zh-CN" altLang="en-US" sz="2400" b="1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元</a:t>
            </a:r>
            <a:r>
              <a:rPr lang="en-US" altLang="zh-CN" sz="2400" b="1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2400" b="1" baseline="-25000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en-US" altLang="zh-CN" sz="2400" b="1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2400" b="1" baseline="-25000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en-US" altLang="zh-CN" sz="2400" b="1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2400" b="1" baseline="-25000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sz="2400" b="1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2400" b="1" baseline="-25000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0 </a:t>
            </a:r>
            <a:r>
              <a:rPr lang="zh-CN" altLang="en-US" sz="2400" b="1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，用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个奇偶校验位</a:t>
            </a:r>
            <a:r>
              <a:rPr lang="en-US" altLang="zh-CN" sz="2400" b="1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P</a:t>
            </a:r>
            <a:r>
              <a:rPr lang="en-US" altLang="zh-CN" sz="2400" b="1" baseline="-250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en-US" altLang="zh-CN" sz="2400" b="1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P</a:t>
            </a:r>
            <a:r>
              <a:rPr lang="en-US" altLang="zh-CN" sz="2400" b="1" baseline="-250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sz="2400" b="1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P</a:t>
            </a:r>
            <a:r>
              <a:rPr lang="en-US" altLang="zh-CN" sz="2400" b="1" baseline="-250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zh-CN" altLang="en-US" sz="2400" b="1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校验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。</a:t>
            </a:r>
            <a:endParaRPr lang="en-US" altLang="zh-CN" sz="2400" b="1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799639" y="2338294"/>
            <a:ext cx="7848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l" eaLnBrk="1" hangingPunct="1"/>
            <a:r>
              <a:rPr lang="en-US" altLang="zh-CN" sz="2400" b="1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 b="1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它构成</a:t>
            </a:r>
            <a:r>
              <a:rPr lang="en-US" altLang="zh-CN" sz="2400" b="1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7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位海</a:t>
            </a:r>
            <a:r>
              <a:rPr lang="zh-CN" altLang="en-US" sz="2400" b="1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明码，可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纠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位错（码距为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）。</a:t>
            </a:r>
          </a:p>
          <a:p>
            <a:pPr algn="l" eaLnBrk="1" hangingPunct="1"/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    </a:t>
            </a:r>
            <a:endParaRPr lang="zh-CN" altLang="en-US" sz="2400" b="1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796925" y="3345559"/>
            <a:ext cx="7848600" cy="1413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l" eaLnBrk="1" hangingPunct="1">
              <a:lnSpc>
                <a:spcPct val="125000"/>
              </a:lnSpc>
              <a:spcBef>
                <a:spcPts val="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思考：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若用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组奇偶校验，能够纠</a:t>
            </a:r>
            <a:r>
              <a:rPr lang="en-US" altLang="zh-CN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位错的海明码，其信息元的位数最多是多少位</a:t>
            </a:r>
            <a:r>
              <a:rPr lang="zh-CN" altLang="en-US" sz="2400" b="1" dirty="0" smtClean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？   </a:t>
            </a:r>
            <a:endParaRPr lang="zh-CN" altLang="en-US" sz="2400" b="1" dirty="0">
              <a:solidFill>
                <a:srgbClr val="000099"/>
              </a:solidFill>
              <a:latin typeface="黑体" pitchFamily="2" charset="-122"/>
              <a:ea typeface="黑体" pitchFamily="2" charset="-122"/>
            </a:endParaRPr>
          </a:p>
          <a:p>
            <a:pPr algn="l" eaLnBrk="1" hangingPunct="1">
              <a:lnSpc>
                <a:spcPct val="125000"/>
              </a:lnSpc>
              <a:spcBef>
                <a:spcPts val="0"/>
              </a:spcBef>
            </a:pPr>
            <a:r>
              <a:rPr lang="zh-CN" altLang="en-US" sz="2400" b="1" dirty="0">
                <a:solidFill>
                  <a:srgbClr val="000099"/>
                </a:solidFill>
                <a:latin typeface="黑体" pitchFamily="2" charset="-122"/>
                <a:ea typeface="黑体" pitchFamily="2" charset="-122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65812069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717331" y="742602"/>
            <a:ext cx="7386145" cy="55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练习：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P47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2-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23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，2-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24 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（可以不做在作业本上）</a:t>
            </a:r>
            <a:endParaRPr lang="en-US" altLang="zh-CN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85799" y="1660041"/>
            <a:ext cx="7977991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25000"/>
              </a:lnSpc>
              <a:spcBef>
                <a:spcPts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上机作业</a:t>
            </a:r>
            <a:r>
              <a:rPr lang="en-US" altLang="zh-CN" sz="24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4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：（见上机作业文档）</a:t>
            </a:r>
            <a:endParaRPr lang="en-US" altLang="zh-CN" sz="2400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25000"/>
              </a:lnSpc>
              <a:spcBef>
                <a:spcPts val="0"/>
              </a:spcBef>
              <a:buClrTx/>
            </a:pPr>
            <a:r>
              <a:rPr lang="zh-CN" altLang="en-US" sz="2400" dirty="0" smtClean="0"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注</a:t>
            </a:r>
            <a:r>
              <a:rPr lang="zh-CN" altLang="zh-CN" sz="24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：</a:t>
            </a:r>
            <a:r>
              <a:rPr lang="zh-CN" altLang="zh-CN" sz="2400" dirty="0">
                <a:latin typeface="黑体" pitchFamily="49" charset="-122"/>
                <a:ea typeface="黑体" pitchFamily="49" charset="-122"/>
              </a:rPr>
              <a:t>查看浮点数变量在内存单元中的机器数，需先获得浮点数</a:t>
            </a:r>
            <a:r>
              <a:rPr lang="zh-CN" altLang="zh-CN" sz="2400" dirty="0" smtClean="0">
                <a:latin typeface="黑体" pitchFamily="49" charset="-122"/>
                <a:ea typeface="黑体" pitchFamily="49" charset="-122"/>
              </a:rPr>
              <a:t>变量</a:t>
            </a:r>
            <a:r>
              <a:rPr lang="zh-CN" altLang="en-US" sz="2400" dirty="0" smtClean="0">
                <a:latin typeface="黑体" pitchFamily="49" charset="-122"/>
                <a:ea typeface="黑体" pitchFamily="49" charset="-122"/>
              </a:rPr>
              <a:t>所在</a:t>
            </a:r>
            <a:r>
              <a:rPr lang="zh-CN" altLang="zh-CN" sz="2400" dirty="0" smtClean="0">
                <a:latin typeface="黑体" pitchFamily="49" charset="-122"/>
                <a:ea typeface="黑体" pitchFamily="49" charset="-122"/>
              </a:rPr>
              <a:t>的</a:t>
            </a:r>
            <a:r>
              <a:rPr lang="zh-CN" altLang="zh-CN" sz="2400" dirty="0">
                <a:latin typeface="黑体" pitchFamily="49" charset="-122"/>
                <a:ea typeface="黑体" pitchFamily="49" charset="-122"/>
              </a:rPr>
              <a:t>内存地址，然后再查看其内存单元中的数据</a:t>
            </a:r>
            <a:r>
              <a:rPr lang="zh-CN" altLang="zh-CN" sz="2400" dirty="0" smtClean="0"/>
              <a:t>。</a:t>
            </a:r>
            <a:endParaRPr lang="zh-CN" altLang="zh-CN" sz="2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0" y="213399"/>
            <a:ext cx="6561672" cy="115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41" y="990924"/>
            <a:ext cx="7009944" cy="4711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椭圆 1"/>
          <p:cNvSpPr/>
          <p:nvPr/>
        </p:nvSpPr>
        <p:spPr bwMode="auto">
          <a:xfrm>
            <a:off x="4070959" y="475533"/>
            <a:ext cx="814192" cy="62767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buFont typeface="Wingdings" pitchFamily="2" charset="2"/>
              <a:buNone/>
              <a:tabLst/>
            </a:pPr>
            <a:endParaRPr kumimoji="1" lang="zh-CN" altLang="en-US" sz="26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Tahoma" pitchFamily="34" charset="0"/>
              <a:ea typeface="宋体" pitchFamily="2" charset="-122"/>
            </a:endParaRPr>
          </a:p>
        </p:txBody>
      </p:sp>
      <p:sp>
        <p:nvSpPr>
          <p:cNvPr id="8" name="椭圆 7"/>
          <p:cNvSpPr/>
          <p:nvPr/>
        </p:nvSpPr>
        <p:spPr bwMode="auto">
          <a:xfrm>
            <a:off x="4070960" y="3246252"/>
            <a:ext cx="3269292" cy="62767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buFont typeface="Wingdings" pitchFamily="2" charset="2"/>
              <a:buNone/>
              <a:tabLst/>
            </a:pPr>
            <a:endParaRPr kumimoji="1" lang="zh-CN" altLang="en-US" sz="26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Tahoma" pitchFamily="34" charset="0"/>
              <a:ea typeface="宋体" pitchFamily="2" charset="-122"/>
            </a:endParaRPr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636" y="4709786"/>
            <a:ext cx="7256927" cy="1702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椭圆 9"/>
          <p:cNvSpPr/>
          <p:nvPr/>
        </p:nvSpPr>
        <p:spPr bwMode="auto">
          <a:xfrm>
            <a:off x="1857635" y="5135671"/>
            <a:ext cx="3027515" cy="88934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Tx/>
              <a:buFont typeface="Wingdings" pitchFamily="2" charset="2"/>
              <a:buNone/>
              <a:tabLst/>
            </a:pPr>
            <a:endParaRPr kumimoji="1" lang="zh-CN" altLang="en-US" sz="26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Tahoma" pitchFamily="34" charset="0"/>
              <a:ea typeface="宋体" pitchFamily="2" charset="-122"/>
            </a:endParaRPr>
          </a:p>
        </p:txBody>
      </p:sp>
      <p:cxnSp>
        <p:nvCxnSpPr>
          <p:cNvPr id="4" name="直接箭头连接符 3"/>
          <p:cNvCxnSpPr/>
          <p:nvPr/>
        </p:nvCxnSpPr>
        <p:spPr bwMode="auto">
          <a:xfrm flipH="1">
            <a:off x="3975652" y="3657600"/>
            <a:ext cx="2160105" cy="1669774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直接连接符 6"/>
          <p:cNvCxnSpPr/>
          <p:nvPr/>
        </p:nvCxnSpPr>
        <p:spPr bwMode="auto">
          <a:xfrm>
            <a:off x="3411148" y="5808011"/>
            <a:ext cx="1333130" cy="0"/>
          </a:xfrm>
          <a:prstGeom prst="line">
            <a:avLst/>
          </a:pr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4478055" y="5156558"/>
            <a:ext cx="143466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或者填 </a:t>
            </a:r>
            <a:r>
              <a:rPr lang="en-US" altLang="zh-CN" sz="1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&amp;f1</a:t>
            </a:r>
            <a:endParaRPr lang="zh-CN" altLang="en-US" sz="1800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859326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3"/>
          <p:cNvSpPr>
            <a:spLocks noChangeArrowheads="1"/>
          </p:cNvSpPr>
          <p:nvPr/>
        </p:nvSpPr>
        <p:spPr bwMode="auto">
          <a:xfrm>
            <a:off x="685800" y="696913"/>
            <a:ext cx="7718425" cy="235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本章推荐扩展阅读：</a:t>
            </a:r>
            <a:endParaRPr lang="en-US" altLang="zh-CN" sz="2400" dirty="0"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50000"/>
              </a:lnSpc>
              <a:spcBef>
                <a:spcPct val="0"/>
              </a:spcBef>
              <a:buClrTx/>
            </a:pPr>
            <a:r>
              <a:rPr lang="zh-CN" altLang="en-US" dirty="0"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. IEEE754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标准的浮点数格式，不仅能表示常规的浮点数，还能表示</a:t>
            </a:r>
            <a:r>
              <a:rPr lang="en-US" altLang="zh-CN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±</a:t>
            </a:r>
            <a:r>
              <a:rPr lang="zh-CN" altLang="en-US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无穷大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和“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不是一个数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”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en-US" altLang="zh-CN" sz="2400" dirty="0" err="1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NaN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)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。请通过百度或其他搜索来进一步阅读其详细的说明。</a:t>
            </a:r>
            <a:endParaRPr lang="en-US" altLang="zh-CN" sz="24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3"/>
          <p:cNvSpPr txBox="1">
            <a:spLocks noChangeArrowheads="1"/>
          </p:cNvSpPr>
          <p:nvPr/>
        </p:nvSpPr>
        <p:spPr bwMode="auto">
          <a:xfrm>
            <a:off x="650875" y="862013"/>
            <a:ext cx="7897813" cy="4352925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50000">
                <a:srgbClr val="F5E3F3"/>
              </a:gs>
              <a:gs pos="100000">
                <a:srgbClr val="ADD6FF"/>
              </a:gs>
            </a:gsLst>
            <a:lin ang="2700000" scaled="1"/>
          </a:gradFill>
          <a:ln w="19050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本章重点：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sz="18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1．进制之间的相互转换是最基本的，应当熟练掌握；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sz="18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2．定点数的原码、补码、变形补码和反码表示，补码还应特别注意：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18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① 最小的补码很特殊，没有对应的原码和反码，可单独记；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18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② “变补”和“求补码” 概念的不同；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18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  ③ 补码乘以2(算术左移)和乘以1/2(算术右移)的结果；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sz="18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3．浮点数的规格化概念，真值</a:t>
            </a:r>
            <a:r>
              <a:rPr kumimoji="0" lang="zh-CN" altLang="en-US" sz="1800">
                <a:solidFill>
                  <a:srgbClr val="00008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</a:t>
            </a:r>
            <a:r>
              <a:rPr kumimoji="0" lang="zh-CN" altLang="en-US" sz="18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浮点数表示形式；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sz="180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4．奇偶校验码的校验原理及校验位形成方法；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200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kumimoji="0" lang="zh-CN" altLang="en-US" sz="180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5．学会看原文资料，并熟悉其专业名词和术语。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/>
          <p:cNvSpPr txBox="1">
            <a:spLocks noChangeArrowheads="1"/>
          </p:cNvSpPr>
          <p:nvPr/>
        </p:nvSpPr>
        <p:spPr bwMode="auto">
          <a:xfrm>
            <a:off x="1219200" y="523875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zh-CN" altLang="en-US" sz="32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本章的提高指导</a:t>
            </a:r>
          </a:p>
        </p:txBody>
      </p:sp>
      <p:sp>
        <p:nvSpPr>
          <p:cNvPr id="88067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8806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3492398"/>
              </p:ext>
            </p:extLst>
          </p:nvPr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08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69" name="Text Box 5"/>
          <p:cNvSpPr txBox="1">
            <a:spLocks noChangeArrowheads="1"/>
          </p:cNvSpPr>
          <p:nvPr/>
        </p:nvSpPr>
        <p:spPr bwMode="auto">
          <a:xfrm>
            <a:off x="874713" y="1530350"/>
            <a:ext cx="54737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zh-CN" sz="24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1. </a:t>
            </a:r>
            <a:r>
              <a:rPr lang="zh-CN" altLang="en-US" sz="24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数据表示的概念延伸</a:t>
            </a:r>
            <a:r>
              <a:rPr lang="zh-CN" altLang="en-US" sz="240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1320800" y="2065338"/>
            <a:ext cx="6510338" cy="1312862"/>
            <a:chOff x="832" y="1301"/>
            <a:chExt cx="4101" cy="827"/>
          </a:xfrm>
        </p:grpSpPr>
        <p:sp>
          <p:nvSpPr>
            <p:cNvPr id="88082" name="Rectangle 6"/>
            <p:cNvSpPr>
              <a:spLocks noChangeArrowheads="1"/>
            </p:cNvSpPr>
            <p:nvPr/>
          </p:nvSpPr>
          <p:spPr bwMode="auto">
            <a:xfrm>
              <a:off x="832" y="1301"/>
              <a:ext cx="4101" cy="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130000"/>
                </a:lnSpc>
                <a:spcBef>
                  <a:spcPct val="30000"/>
                </a:spcBef>
                <a:buClr>
                  <a:schemeClr val="tx2"/>
                </a:buClr>
                <a:tabLst>
                  <a:tab pos="542925" algn="l"/>
                </a:tabLst>
              </a:pPr>
              <a:r>
                <a:rPr lang="zh-CN" altLang="en-US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硬件设计中</a:t>
              </a:r>
              <a:r>
                <a:rPr lang="en-US" altLang="zh-CN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(</a:t>
              </a:r>
              <a:r>
                <a:rPr lang="zh-CN" altLang="en-US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本课程</a:t>
              </a:r>
              <a:r>
                <a:rPr lang="en-US" altLang="zh-CN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)</a:t>
              </a:r>
              <a:r>
                <a:rPr lang="zh-CN" altLang="en-US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：</a:t>
              </a:r>
            </a:p>
          </p:txBody>
        </p:sp>
        <p:grpSp>
          <p:nvGrpSpPr>
            <p:cNvPr id="88083" name="Group 8"/>
            <p:cNvGrpSpPr>
              <a:grpSpLocks/>
            </p:cNvGrpSpPr>
            <p:nvPr/>
          </p:nvGrpSpPr>
          <p:grpSpPr bwMode="auto">
            <a:xfrm>
              <a:off x="1347" y="1711"/>
              <a:ext cx="3565" cy="417"/>
              <a:chOff x="2468" y="4850"/>
              <a:chExt cx="4956" cy="700"/>
            </a:xfrm>
          </p:grpSpPr>
          <p:sp>
            <p:nvSpPr>
              <p:cNvPr id="88084" name="AutoShape 9"/>
              <p:cNvSpPr>
                <a:spLocks noChangeArrowheads="1"/>
              </p:cNvSpPr>
              <p:nvPr/>
            </p:nvSpPr>
            <p:spPr bwMode="auto">
              <a:xfrm>
                <a:off x="2468" y="4850"/>
                <a:ext cx="1260" cy="691"/>
              </a:xfrm>
              <a:prstGeom prst="roundRect">
                <a:avLst>
                  <a:gd name="adj" fmla="val 16667"/>
                </a:avLst>
              </a:prstGeom>
              <a:solidFill>
                <a:srgbClr val="FFCC99">
                  <a:alpha val="50195"/>
                </a:srgbClr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609600" indent="-609600"/>
                <a:r>
                  <a:rPr lang="zh-CN" altLang="en-US" sz="2000">
                    <a:latin typeface="黑体" pitchFamily="2" charset="-122"/>
                    <a:ea typeface="黑体" pitchFamily="2" charset="-122"/>
                  </a:rPr>
                  <a:t>码制</a:t>
                </a:r>
              </a:p>
              <a:p>
                <a:pPr marL="609600" indent="-609600"/>
                <a:r>
                  <a:rPr lang="en-US" altLang="zh-CN" sz="2000">
                    <a:latin typeface="黑体" pitchFamily="2" charset="-122"/>
                    <a:ea typeface="黑体" pitchFamily="2" charset="-122"/>
                  </a:rPr>
                  <a:t>(</a:t>
                </a:r>
                <a:r>
                  <a:rPr lang="zh-CN" altLang="en-US" sz="2000">
                    <a:latin typeface="黑体" pitchFamily="2" charset="-122"/>
                    <a:ea typeface="黑体" pitchFamily="2" charset="-122"/>
                  </a:rPr>
                  <a:t>数据表示</a:t>
                </a:r>
                <a:r>
                  <a:rPr lang="en-US" altLang="zh-CN" sz="2000">
                    <a:latin typeface="黑体" pitchFamily="2" charset="-122"/>
                    <a:ea typeface="黑体" pitchFamily="2" charset="-122"/>
                  </a:rPr>
                  <a:t>)</a:t>
                </a:r>
                <a:endParaRPr lang="en-US" altLang="zh-CN" sz="2000" b="0">
                  <a:latin typeface="黑体" pitchFamily="2" charset="-122"/>
                  <a:ea typeface="黑体" pitchFamily="2" charset="-122"/>
                </a:endParaRPr>
              </a:p>
              <a:p>
                <a:pPr marL="609600" indent="-609600"/>
                <a:endParaRPr lang="en-US" altLang="zh-CN" sz="200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88085" name="AutoShape 10"/>
              <p:cNvSpPr>
                <a:spLocks noChangeArrowheads="1"/>
              </p:cNvSpPr>
              <p:nvPr/>
            </p:nvSpPr>
            <p:spPr bwMode="auto">
              <a:xfrm>
                <a:off x="4316" y="4859"/>
                <a:ext cx="1260" cy="691"/>
              </a:xfrm>
              <a:prstGeom prst="roundRect">
                <a:avLst>
                  <a:gd name="adj" fmla="val 16667"/>
                </a:avLst>
              </a:prstGeom>
              <a:solidFill>
                <a:srgbClr val="FF9900">
                  <a:alpha val="50195"/>
                </a:srgbClr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609600" indent="-609600"/>
                <a:r>
                  <a:rPr lang="zh-CN" altLang="en-US" sz="2000">
                    <a:latin typeface="黑体" pitchFamily="2" charset="-122"/>
                    <a:ea typeface="黑体" pitchFamily="2" charset="-122"/>
                  </a:rPr>
                  <a:t>运算方法 </a:t>
                </a:r>
              </a:p>
              <a:p>
                <a:pPr marL="609600" indent="-609600"/>
                <a:r>
                  <a:rPr lang="en-US" altLang="zh-CN" sz="2000">
                    <a:latin typeface="黑体" pitchFamily="2" charset="-122"/>
                    <a:ea typeface="黑体" pitchFamily="2" charset="-122"/>
                  </a:rPr>
                  <a:t>(</a:t>
                </a:r>
                <a:r>
                  <a:rPr lang="zh-CN" altLang="en-US" sz="2000">
                    <a:latin typeface="黑体" pitchFamily="2" charset="-122"/>
                    <a:ea typeface="黑体" pitchFamily="2" charset="-122"/>
                  </a:rPr>
                  <a:t>算法</a:t>
                </a:r>
                <a:r>
                  <a:rPr lang="en-US" altLang="zh-CN" sz="2000">
                    <a:latin typeface="黑体" pitchFamily="2" charset="-122"/>
                    <a:ea typeface="黑体" pitchFamily="2" charset="-122"/>
                  </a:rPr>
                  <a:t>)</a:t>
                </a:r>
              </a:p>
              <a:p>
                <a:pPr marL="609600" indent="-609600"/>
                <a:endParaRPr lang="en-US" altLang="zh-CN" sz="200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88086" name="AutoShape 11"/>
              <p:cNvSpPr>
                <a:spLocks noChangeArrowheads="1"/>
              </p:cNvSpPr>
              <p:nvPr/>
            </p:nvSpPr>
            <p:spPr bwMode="auto">
              <a:xfrm>
                <a:off x="6164" y="4859"/>
                <a:ext cx="1260" cy="691"/>
              </a:xfrm>
              <a:prstGeom prst="roundRect">
                <a:avLst>
                  <a:gd name="adj" fmla="val 16667"/>
                </a:avLst>
              </a:prstGeom>
              <a:solidFill>
                <a:srgbClr val="FF6600">
                  <a:alpha val="50195"/>
                </a:srgbClr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609600" indent="-609600"/>
                <a:r>
                  <a:rPr lang="zh-CN" altLang="en-US" sz="2000">
                    <a:latin typeface="黑体" pitchFamily="2" charset="-122"/>
                    <a:ea typeface="黑体" pitchFamily="2" charset="-122"/>
                  </a:rPr>
                  <a:t>硬件实现</a:t>
                </a:r>
              </a:p>
              <a:p>
                <a:pPr marL="609600" indent="-609600"/>
                <a:endParaRPr lang="zh-CN" altLang="en-US" sz="200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88087" name="AutoShape 12"/>
              <p:cNvSpPr>
                <a:spLocks noChangeArrowheads="1"/>
              </p:cNvSpPr>
              <p:nvPr/>
            </p:nvSpPr>
            <p:spPr bwMode="auto">
              <a:xfrm>
                <a:off x="3875" y="5107"/>
                <a:ext cx="294" cy="124"/>
              </a:xfrm>
              <a:prstGeom prst="rightArrow">
                <a:avLst>
                  <a:gd name="adj1" fmla="val 50000"/>
                  <a:gd name="adj2" fmla="val 59274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88088" name="AutoShape 13"/>
              <p:cNvSpPr>
                <a:spLocks noChangeArrowheads="1"/>
              </p:cNvSpPr>
              <p:nvPr/>
            </p:nvSpPr>
            <p:spPr bwMode="auto">
              <a:xfrm>
                <a:off x="5723" y="5107"/>
                <a:ext cx="294" cy="124"/>
              </a:xfrm>
              <a:prstGeom prst="rightArrow">
                <a:avLst>
                  <a:gd name="adj1" fmla="val 50000"/>
                  <a:gd name="adj2" fmla="val 59274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</p:grpSp>
      </p:grp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1317625" y="3549650"/>
            <a:ext cx="6510338" cy="1314450"/>
            <a:chOff x="830" y="2236"/>
            <a:chExt cx="4101" cy="828"/>
          </a:xfrm>
        </p:grpSpPr>
        <p:grpSp>
          <p:nvGrpSpPr>
            <p:cNvPr id="88075" name="Group 14"/>
            <p:cNvGrpSpPr>
              <a:grpSpLocks/>
            </p:cNvGrpSpPr>
            <p:nvPr/>
          </p:nvGrpSpPr>
          <p:grpSpPr bwMode="auto">
            <a:xfrm>
              <a:off x="1339" y="2646"/>
              <a:ext cx="3574" cy="418"/>
              <a:chOff x="2468" y="4850"/>
              <a:chExt cx="4956" cy="700"/>
            </a:xfrm>
          </p:grpSpPr>
          <p:sp>
            <p:nvSpPr>
              <p:cNvPr id="88077" name="AutoShape 15"/>
              <p:cNvSpPr>
                <a:spLocks noChangeArrowheads="1"/>
              </p:cNvSpPr>
              <p:nvPr/>
            </p:nvSpPr>
            <p:spPr bwMode="auto">
              <a:xfrm>
                <a:off x="2468" y="4850"/>
                <a:ext cx="1260" cy="691"/>
              </a:xfrm>
              <a:prstGeom prst="roundRect">
                <a:avLst>
                  <a:gd name="adj" fmla="val 16667"/>
                </a:avLst>
              </a:prstGeom>
              <a:solidFill>
                <a:srgbClr val="FFCC99">
                  <a:alpha val="50195"/>
                </a:srgbClr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609600" indent="-609600"/>
                <a:r>
                  <a:rPr lang="zh-CN" altLang="en-US" sz="2000">
                    <a:latin typeface="黑体" pitchFamily="2" charset="-122"/>
                    <a:ea typeface="黑体" pitchFamily="2" charset="-122"/>
                  </a:rPr>
                  <a:t>问题描述</a:t>
                </a:r>
              </a:p>
              <a:p>
                <a:pPr marL="609600" indent="-609600"/>
                <a:r>
                  <a:rPr lang="zh-CN" altLang="en-US" sz="2000">
                    <a:latin typeface="黑体" pitchFamily="2" charset="-122"/>
                    <a:ea typeface="黑体" pitchFamily="2" charset="-122"/>
                  </a:rPr>
                  <a:t> </a:t>
                </a:r>
                <a:r>
                  <a:rPr lang="en-US" altLang="zh-CN" sz="2000">
                    <a:latin typeface="黑体" pitchFamily="2" charset="-122"/>
                    <a:ea typeface="黑体" pitchFamily="2" charset="-122"/>
                  </a:rPr>
                  <a:t>(</a:t>
                </a:r>
                <a:r>
                  <a:rPr lang="zh-CN" altLang="en-US" sz="2000">
                    <a:latin typeface="黑体" pitchFamily="2" charset="-122"/>
                    <a:ea typeface="黑体" pitchFamily="2" charset="-122"/>
                  </a:rPr>
                  <a:t>表示</a:t>
                </a:r>
                <a:r>
                  <a:rPr lang="en-US" altLang="zh-CN" sz="2000">
                    <a:latin typeface="黑体" pitchFamily="2" charset="-122"/>
                    <a:ea typeface="黑体" pitchFamily="2" charset="-122"/>
                  </a:rPr>
                  <a:t>)</a:t>
                </a:r>
                <a:endParaRPr lang="en-US" altLang="zh-CN" sz="2000" b="0">
                  <a:latin typeface="黑体" pitchFamily="2" charset="-122"/>
                  <a:ea typeface="黑体" pitchFamily="2" charset="-122"/>
                </a:endParaRPr>
              </a:p>
              <a:p>
                <a:pPr marL="609600" indent="-609600"/>
                <a:endParaRPr lang="en-US" altLang="zh-CN" sz="200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88078" name="AutoShape 16"/>
              <p:cNvSpPr>
                <a:spLocks noChangeArrowheads="1"/>
              </p:cNvSpPr>
              <p:nvPr/>
            </p:nvSpPr>
            <p:spPr bwMode="auto">
              <a:xfrm>
                <a:off x="4316" y="4859"/>
                <a:ext cx="1260" cy="691"/>
              </a:xfrm>
              <a:prstGeom prst="roundRect">
                <a:avLst>
                  <a:gd name="adj" fmla="val 16667"/>
                </a:avLst>
              </a:prstGeom>
              <a:solidFill>
                <a:srgbClr val="FF9900">
                  <a:alpha val="50195"/>
                </a:srgbClr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609600" indent="-609600"/>
                <a:r>
                  <a:rPr lang="zh-CN" altLang="en-US" sz="2000">
                    <a:latin typeface="黑体" pitchFamily="2" charset="-122"/>
                    <a:ea typeface="黑体" pitchFamily="2" charset="-122"/>
                  </a:rPr>
                  <a:t>算法设计</a:t>
                </a:r>
              </a:p>
              <a:p>
                <a:pPr marL="609600" indent="-609600"/>
                <a:endParaRPr lang="zh-CN" altLang="en-US" sz="200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88079" name="AutoShape 17"/>
              <p:cNvSpPr>
                <a:spLocks noChangeArrowheads="1"/>
              </p:cNvSpPr>
              <p:nvPr/>
            </p:nvSpPr>
            <p:spPr bwMode="auto">
              <a:xfrm>
                <a:off x="6164" y="4859"/>
                <a:ext cx="1260" cy="691"/>
              </a:xfrm>
              <a:prstGeom prst="roundRect">
                <a:avLst>
                  <a:gd name="adj" fmla="val 16667"/>
                </a:avLst>
              </a:prstGeom>
              <a:solidFill>
                <a:srgbClr val="FF6600">
                  <a:alpha val="50195"/>
                </a:srgbClr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609600" indent="-609600"/>
                <a:r>
                  <a:rPr lang="zh-CN" altLang="en-US" sz="2000">
                    <a:latin typeface="黑体" pitchFamily="2" charset="-122"/>
                    <a:ea typeface="黑体" pitchFamily="2" charset="-122"/>
                  </a:rPr>
                  <a:t>程序实现</a:t>
                </a:r>
              </a:p>
            </p:txBody>
          </p:sp>
          <p:sp>
            <p:nvSpPr>
              <p:cNvPr id="88080" name="AutoShape 18"/>
              <p:cNvSpPr>
                <a:spLocks noChangeArrowheads="1"/>
              </p:cNvSpPr>
              <p:nvPr/>
            </p:nvSpPr>
            <p:spPr bwMode="auto">
              <a:xfrm>
                <a:off x="3875" y="5107"/>
                <a:ext cx="294" cy="124"/>
              </a:xfrm>
              <a:prstGeom prst="rightArrow">
                <a:avLst>
                  <a:gd name="adj1" fmla="val 50000"/>
                  <a:gd name="adj2" fmla="val 59274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88081" name="AutoShape 19"/>
              <p:cNvSpPr>
                <a:spLocks noChangeArrowheads="1"/>
              </p:cNvSpPr>
              <p:nvPr/>
            </p:nvSpPr>
            <p:spPr bwMode="auto">
              <a:xfrm>
                <a:off x="5723" y="5107"/>
                <a:ext cx="294" cy="124"/>
              </a:xfrm>
              <a:prstGeom prst="rightArrow">
                <a:avLst>
                  <a:gd name="adj1" fmla="val 50000"/>
                  <a:gd name="adj2" fmla="val 59274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88076" name="Rectangle 20"/>
            <p:cNvSpPr>
              <a:spLocks noChangeArrowheads="1"/>
            </p:cNvSpPr>
            <p:nvPr/>
          </p:nvSpPr>
          <p:spPr bwMode="auto">
            <a:xfrm>
              <a:off x="830" y="2236"/>
              <a:ext cx="4101" cy="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130000"/>
                </a:lnSpc>
                <a:spcBef>
                  <a:spcPct val="30000"/>
                </a:spcBef>
                <a:buClr>
                  <a:schemeClr val="tx2"/>
                </a:buClr>
                <a:tabLst>
                  <a:tab pos="542925" algn="l"/>
                </a:tabLst>
              </a:pPr>
              <a:r>
                <a:rPr lang="zh-CN" altLang="en-US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软件设计中：</a:t>
              </a:r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1155700" y="5205413"/>
            <a:ext cx="7988300" cy="909637"/>
            <a:chOff x="728" y="3279"/>
            <a:chExt cx="5032" cy="573"/>
          </a:xfrm>
        </p:grpSpPr>
        <p:sp>
          <p:nvSpPr>
            <p:cNvPr id="88073" name="Rectangle 21"/>
            <p:cNvSpPr>
              <a:spLocks noChangeArrowheads="1"/>
            </p:cNvSpPr>
            <p:nvPr/>
          </p:nvSpPr>
          <p:spPr bwMode="auto">
            <a:xfrm>
              <a:off x="728" y="3279"/>
              <a:ext cx="4169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609600" indent="-609600"/>
              <a:r>
                <a:rPr lang="zh-CN" altLang="en-US" sz="240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共性：</a:t>
              </a:r>
              <a:r>
                <a:rPr lang="zh-CN" altLang="en-US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都需要把问题变成计算机可求解的形式。</a:t>
              </a:r>
            </a:p>
          </p:txBody>
        </p:sp>
        <p:sp>
          <p:nvSpPr>
            <p:cNvPr id="88074" name="Rectangle 22"/>
            <p:cNvSpPr>
              <a:spLocks noChangeArrowheads="1"/>
            </p:cNvSpPr>
            <p:nvPr/>
          </p:nvSpPr>
          <p:spPr bwMode="auto">
            <a:xfrm>
              <a:off x="1218" y="3587"/>
              <a:ext cx="4542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609600" indent="-609600"/>
              <a:r>
                <a:rPr lang="zh-CN" altLang="en-US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这是因为</a:t>
              </a:r>
              <a:r>
                <a:rPr lang="zh-CN" altLang="en-US" sz="240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rPr>
                <a:t>硬件和软件都是面向算法的</a:t>
              </a:r>
              <a:r>
                <a:rPr lang="zh-CN" altLang="en-US" sz="2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，道理相通！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2"/>
          <p:cNvSpPr txBox="1">
            <a:spLocks noChangeArrowheads="1"/>
          </p:cNvSpPr>
          <p:nvPr/>
        </p:nvSpPr>
        <p:spPr bwMode="auto">
          <a:xfrm>
            <a:off x="1219200" y="523875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zh-CN" altLang="en-US" sz="320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本章的提高指导</a:t>
            </a:r>
          </a:p>
        </p:txBody>
      </p:sp>
      <p:sp>
        <p:nvSpPr>
          <p:cNvPr id="89091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890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917610"/>
              </p:ext>
            </p:extLst>
          </p:nvPr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28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093" name="Text Box 5"/>
          <p:cNvSpPr txBox="1">
            <a:spLocks noChangeArrowheads="1"/>
          </p:cNvSpPr>
          <p:nvPr/>
        </p:nvSpPr>
        <p:spPr bwMode="auto">
          <a:xfrm>
            <a:off x="874713" y="1530350"/>
            <a:ext cx="54737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zh-CN" sz="24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2. </a:t>
            </a:r>
            <a:r>
              <a:rPr lang="zh-CN" altLang="en-US" sz="24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启迪 </a:t>
            </a:r>
            <a:r>
              <a:rPr lang="zh-CN" altLang="en-US" sz="240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89094" name="Rectangle 6"/>
          <p:cNvSpPr>
            <a:spLocks noChangeArrowheads="1"/>
          </p:cNvSpPr>
          <p:nvPr/>
        </p:nvSpPr>
        <p:spPr bwMode="auto">
          <a:xfrm>
            <a:off x="1320800" y="2065338"/>
            <a:ext cx="6510338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spcBef>
                <a:spcPct val="30000"/>
              </a:spcBef>
              <a:buClr>
                <a:schemeClr val="tx2"/>
              </a:buClr>
              <a:tabLst>
                <a:tab pos="542925" algn="l"/>
              </a:tabLst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硬件设计中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本课程</a:t>
            </a:r>
            <a:r>
              <a:rPr lang="en-US" altLang="zh-CN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)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：</a:t>
            </a:r>
          </a:p>
        </p:txBody>
      </p:sp>
      <p:grpSp>
        <p:nvGrpSpPr>
          <p:cNvPr id="89095" name="Group 7"/>
          <p:cNvGrpSpPr>
            <a:grpSpLocks/>
          </p:cNvGrpSpPr>
          <p:nvPr/>
        </p:nvGrpSpPr>
        <p:grpSpPr bwMode="auto">
          <a:xfrm>
            <a:off x="2138363" y="2716213"/>
            <a:ext cx="5659437" cy="661987"/>
            <a:chOff x="2468" y="4850"/>
            <a:chExt cx="4956" cy="700"/>
          </a:xfrm>
        </p:grpSpPr>
        <p:sp>
          <p:nvSpPr>
            <p:cNvPr id="89104" name="AutoShape 8"/>
            <p:cNvSpPr>
              <a:spLocks noChangeArrowheads="1"/>
            </p:cNvSpPr>
            <p:nvPr/>
          </p:nvSpPr>
          <p:spPr bwMode="auto">
            <a:xfrm>
              <a:off x="2468" y="4850"/>
              <a:ext cx="1260" cy="691"/>
            </a:xfrm>
            <a:prstGeom prst="roundRect">
              <a:avLst>
                <a:gd name="adj" fmla="val 16667"/>
              </a:avLst>
            </a:prstGeom>
            <a:solidFill>
              <a:srgbClr val="FFCC99">
                <a:alpha val="50195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marL="609600" indent="-609600"/>
              <a:r>
                <a:rPr lang="zh-CN" altLang="en-US" sz="2000">
                  <a:latin typeface="黑体" pitchFamily="2" charset="-122"/>
                  <a:ea typeface="黑体" pitchFamily="2" charset="-122"/>
                </a:rPr>
                <a:t>码制</a:t>
              </a:r>
            </a:p>
            <a:p>
              <a:pPr marL="609600" indent="-609600"/>
              <a:r>
                <a:rPr lang="en-US" altLang="zh-CN" sz="2000">
                  <a:latin typeface="黑体" pitchFamily="2" charset="-122"/>
                  <a:ea typeface="黑体" pitchFamily="2" charset="-122"/>
                </a:rPr>
                <a:t>(</a:t>
              </a:r>
              <a:r>
                <a:rPr lang="zh-CN" altLang="en-US" sz="2000">
                  <a:latin typeface="黑体" pitchFamily="2" charset="-122"/>
                  <a:ea typeface="黑体" pitchFamily="2" charset="-122"/>
                </a:rPr>
                <a:t>数据表示</a:t>
              </a:r>
              <a:r>
                <a:rPr lang="en-US" altLang="zh-CN" sz="2000">
                  <a:latin typeface="黑体" pitchFamily="2" charset="-122"/>
                  <a:ea typeface="黑体" pitchFamily="2" charset="-122"/>
                </a:rPr>
                <a:t>)</a:t>
              </a:r>
              <a:endParaRPr lang="en-US" altLang="zh-CN" sz="2000" b="0">
                <a:latin typeface="黑体" pitchFamily="2" charset="-122"/>
                <a:ea typeface="黑体" pitchFamily="2" charset="-122"/>
              </a:endParaRPr>
            </a:p>
            <a:p>
              <a:pPr marL="609600" indent="-609600"/>
              <a:endParaRPr lang="en-US" altLang="zh-CN" sz="200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9105" name="AutoShape 9"/>
            <p:cNvSpPr>
              <a:spLocks noChangeArrowheads="1"/>
            </p:cNvSpPr>
            <p:nvPr/>
          </p:nvSpPr>
          <p:spPr bwMode="auto">
            <a:xfrm>
              <a:off x="4316" y="4859"/>
              <a:ext cx="1260" cy="691"/>
            </a:xfrm>
            <a:prstGeom prst="roundRect">
              <a:avLst>
                <a:gd name="adj" fmla="val 16667"/>
              </a:avLst>
            </a:prstGeom>
            <a:solidFill>
              <a:srgbClr val="FF9900">
                <a:alpha val="50195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marL="609600" indent="-609600"/>
              <a:r>
                <a:rPr lang="zh-CN" altLang="en-US" sz="2000">
                  <a:latin typeface="黑体" pitchFamily="2" charset="-122"/>
                  <a:ea typeface="黑体" pitchFamily="2" charset="-122"/>
                </a:rPr>
                <a:t>运算方法 </a:t>
              </a:r>
            </a:p>
            <a:p>
              <a:pPr marL="609600" indent="-609600"/>
              <a:r>
                <a:rPr lang="en-US" altLang="zh-CN" sz="2000">
                  <a:latin typeface="黑体" pitchFamily="2" charset="-122"/>
                  <a:ea typeface="黑体" pitchFamily="2" charset="-122"/>
                </a:rPr>
                <a:t>(</a:t>
              </a:r>
              <a:r>
                <a:rPr lang="zh-CN" altLang="en-US" sz="2000">
                  <a:latin typeface="黑体" pitchFamily="2" charset="-122"/>
                  <a:ea typeface="黑体" pitchFamily="2" charset="-122"/>
                </a:rPr>
                <a:t>算法</a:t>
              </a:r>
              <a:r>
                <a:rPr lang="en-US" altLang="zh-CN" sz="2000">
                  <a:latin typeface="黑体" pitchFamily="2" charset="-122"/>
                  <a:ea typeface="黑体" pitchFamily="2" charset="-122"/>
                </a:rPr>
                <a:t>)</a:t>
              </a:r>
            </a:p>
            <a:p>
              <a:pPr marL="609600" indent="-609600"/>
              <a:endParaRPr lang="en-US" altLang="zh-CN" sz="200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9106" name="AutoShape 10"/>
            <p:cNvSpPr>
              <a:spLocks noChangeArrowheads="1"/>
            </p:cNvSpPr>
            <p:nvPr/>
          </p:nvSpPr>
          <p:spPr bwMode="auto">
            <a:xfrm>
              <a:off x="6164" y="4859"/>
              <a:ext cx="1260" cy="691"/>
            </a:xfrm>
            <a:prstGeom prst="roundRect">
              <a:avLst>
                <a:gd name="adj" fmla="val 16667"/>
              </a:avLst>
            </a:prstGeom>
            <a:solidFill>
              <a:srgbClr val="FF6600">
                <a:alpha val="50195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marL="609600" indent="-609600"/>
              <a:r>
                <a:rPr lang="zh-CN" altLang="en-US" sz="2000">
                  <a:latin typeface="黑体" pitchFamily="2" charset="-122"/>
                  <a:ea typeface="黑体" pitchFamily="2" charset="-122"/>
                </a:rPr>
                <a:t>硬件实现</a:t>
              </a:r>
            </a:p>
            <a:p>
              <a:pPr marL="609600" indent="-609600"/>
              <a:endParaRPr lang="zh-CN" altLang="en-US" sz="200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9107" name="AutoShape 11"/>
            <p:cNvSpPr>
              <a:spLocks noChangeArrowheads="1"/>
            </p:cNvSpPr>
            <p:nvPr/>
          </p:nvSpPr>
          <p:spPr bwMode="auto">
            <a:xfrm>
              <a:off x="3875" y="5107"/>
              <a:ext cx="294" cy="124"/>
            </a:xfrm>
            <a:prstGeom prst="rightArrow">
              <a:avLst>
                <a:gd name="adj1" fmla="val 50000"/>
                <a:gd name="adj2" fmla="val 59274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9108" name="AutoShape 12"/>
            <p:cNvSpPr>
              <a:spLocks noChangeArrowheads="1"/>
            </p:cNvSpPr>
            <p:nvPr/>
          </p:nvSpPr>
          <p:spPr bwMode="auto">
            <a:xfrm>
              <a:off x="5723" y="5107"/>
              <a:ext cx="294" cy="124"/>
            </a:xfrm>
            <a:prstGeom prst="rightArrow">
              <a:avLst>
                <a:gd name="adj1" fmla="val 50000"/>
                <a:gd name="adj2" fmla="val 59274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89096" name="Group 13"/>
          <p:cNvGrpSpPr>
            <a:grpSpLocks/>
          </p:cNvGrpSpPr>
          <p:nvPr/>
        </p:nvGrpSpPr>
        <p:grpSpPr bwMode="auto">
          <a:xfrm>
            <a:off x="2125663" y="4200525"/>
            <a:ext cx="5673725" cy="663575"/>
            <a:chOff x="2468" y="4850"/>
            <a:chExt cx="4956" cy="700"/>
          </a:xfrm>
        </p:grpSpPr>
        <p:sp>
          <p:nvSpPr>
            <p:cNvPr id="89099" name="AutoShape 14"/>
            <p:cNvSpPr>
              <a:spLocks noChangeArrowheads="1"/>
            </p:cNvSpPr>
            <p:nvPr/>
          </p:nvSpPr>
          <p:spPr bwMode="auto">
            <a:xfrm>
              <a:off x="2468" y="4850"/>
              <a:ext cx="1260" cy="691"/>
            </a:xfrm>
            <a:prstGeom prst="roundRect">
              <a:avLst>
                <a:gd name="adj" fmla="val 16667"/>
              </a:avLst>
            </a:prstGeom>
            <a:solidFill>
              <a:srgbClr val="FFCC99">
                <a:alpha val="50195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marL="609600" indent="-609600"/>
              <a:r>
                <a:rPr lang="zh-CN" altLang="en-US" sz="2000">
                  <a:latin typeface="黑体" pitchFamily="2" charset="-122"/>
                  <a:ea typeface="黑体" pitchFamily="2" charset="-122"/>
                </a:rPr>
                <a:t>问题描述</a:t>
              </a:r>
            </a:p>
            <a:p>
              <a:pPr marL="609600" indent="-609600"/>
              <a:r>
                <a:rPr lang="zh-CN" altLang="en-US" sz="2000">
                  <a:latin typeface="黑体" pitchFamily="2" charset="-122"/>
                  <a:ea typeface="黑体" pitchFamily="2" charset="-122"/>
                </a:rPr>
                <a:t> </a:t>
              </a:r>
              <a:r>
                <a:rPr lang="en-US" altLang="zh-CN" sz="2000">
                  <a:latin typeface="黑体" pitchFamily="2" charset="-122"/>
                  <a:ea typeface="黑体" pitchFamily="2" charset="-122"/>
                </a:rPr>
                <a:t>(</a:t>
              </a:r>
              <a:r>
                <a:rPr lang="zh-CN" altLang="en-US" sz="2000">
                  <a:latin typeface="黑体" pitchFamily="2" charset="-122"/>
                  <a:ea typeface="黑体" pitchFamily="2" charset="-122"/>
                </a:rPr>
                <a:t>表示</a:t>
              </a:r>
              <a:r>
                <a:rPr lang="en-US" altLang="zh-CN" sz="2000">
                  <a:latin typeface="黑体" pitchFamily="2" charset="-122"/>
                  <a:ea typeface="黑体" pitchFamily="2" charset="-122"/>
                </a:rPr>
                <a:t>)</a:t>
              </a:r>
              <a:endParaRPr lang="en-US" altLang="zh-CN" sz="2000" b="0">
                <a:latin typeface="黑体" pitchFamily="2" charset="-122"/>
                <a:ea typeface="黑体" pitchFamily="2" charset="-122"/>
              </a:endParaRPr>
            </a:p>
            <a:p>
              <a:pPr marL="609600" indent="-609600"/>
              <a:endParaRPr lang="en-US" altLang="zh-CN" sz="200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9100" name="AutoShape 15"/>
            <p:cNvSpPr>
              <a:spLocks noChangeArrowheads="1"/>
            </p:cNvSpPr>
            <p:nvPr/>
          </p:nvSpPr>
          <p:spPr bwMode="auto">
            <a:xfrm>
              <a:off x="4316" y="4859"/>
              <a:ext cx="1260" cy="691"/>
            </a:xfrm>
            <a:prstGeom prst="roundRect">
              <a:avLst>
                <a:gd name="adj" fmla="val 16667"/>
              </a:avLst>
            </a:prstGeom>
            <a:solidFill>
              <a:srgbClr val="FF9900">
                <a:alpha val="50195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marL="609600" indent="-609600"/>
              <a:r>
                <a:rPr lang="zh-CN" altLang="en-US" sz="2000">
                  <a:latin typeface="黑体" pitchFamily="2" charset="-122"/>
                  <a:ea typeface="黑体" pitchFamily="2" charset="-122"/>
                </a:rPr>
                <a:t>算法设计</a:t>
              </a:r>
            </a:p>
            <a:p>
              <a:pPr marL="609600" indent="-609600"/>
              <a:endParaRPr lang="zh-CN" altLang="en-US" sz="200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9101" name="AutoShape 16"/>
            <p:cNvSpPr>
              <a:spLocks noChangeArrowheads="1"/>
            </p:cNvSpPr>
            <p:nvPr/>
          </p:nvSpPr>
          <p:spPr bwMode="auto">
            <a:xfrm>
              <a:off x="6164" y="4859"/>
              <a:ext cx="1260" cy="691"/>
            </a:xfrm>
            <a:prstGeom prst="roundRect">
              <a:avLst>
                <a:gd name="adj" fmla="val 16667"/>
              </a:avLst>
            </a:prstGeom>
            <a:solidFill>
              <a:srgbClr val="FF6600">
                <a:alpha val="50195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marL="609600" indent="-609600"/>
              <a:r>
                <a:rPr lang="zh-CN" altLang="en-US" sz="2000">
                  <a:latin typeface="黑体" pitchFamily="2" charset="-122"/>
                  <a:ea typeface="黑体" pitchFamily="2" charset="-122"/>
                </a:rPr>
                <a:t>程序实现</a:t>
              </a:r>
            </a:p>
          </p:txBody>
        </p:sp>
        <p:sp>
          <p:nvSpPr>
            <p:cNvPr id="89102" name="AutoShape 17"/>
            <p:cNvSpPr>
              <a:spLocks noChangeArrowheads="1"/>
            </p:cNvSpPr>
            <p:nvPr/>
          </p:nvSpPr>
          <p:spPr bwMode="auto">
            <a:xfrm>
              <a:off x="3875" y="5107"/>
              <a:ext cx="294" cy="124"/>
            </a:xfrm>
            <a:prstGeom prst="rightArrow">
              <a:avLst>
                <a:gd name="adj1" fmla="val 50000"/>
                <a:gd name="adj2" fmla="val 59274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89103" name="AutoShape 18"/>
            <p:cNvSpPr>
              <a:spLocks noChangeArrowheads="1"/>
            </p:cNvSpPr>
            <p:nvPr/>
          </p:nvSpPr>
          <p:spPr bwMode="auto">
            <a:xfrm>
              <a:off x="5723" y="5107"/>
              <a:ext cx="294" cy="124"/>
            </a:xfrm>
            <a:prstGeom prst="rightArrow">
              <a:avLst>
                <a:gd name="adj1" fmla="val 50000"/>
                <a:gd name="adj2" fmla="val 59274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89097" name="Rectangle 19"/>
          <p:cNvSpPr>
            <a:spLocks noChangeArrowheads="1"/>
          </p:cNvSpPr>
          <p:nvPr/>
        </p:nvSpPr>
        <p:spPr bwMode="auto">
          <a:xfrm>
            <a:off x="1317625" y="3549650"/>
            <a:ext cx="6510338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spcBef>
                <a:spcPct val="30000"/>
              </a:spcBef>
              <a:buClr>
                <a:schemeClr val="tx2"/>
              </a:buClr>
              <a:tabLst>
                <a:tab pos="542925" algn="l"/>
              </a:tabLst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软件设计中：</a:t>
            </a:r>
          </a:p>
        </p:txBody>
      </p:sp>
      <p:sp>
        <p:nvSpPr>
          <p:cNvPr id="89098" name="Rectangle 22"/>
          <p:cNvSpPr>
            <a:spLocks noChangeArrowheads="1"/>
          </p:cNvSpPr>
          <p:nvPr/>
        </p:nvSpPr>
        <p:spPr bwMode="auto">
          <a:xfrm>
            <a:off x="1063625" y="5243513"/>
            <a:ext cx="7391400" cy="985837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50000">
                <a:srgbClr val="F5E3F3"/>
              </a:gs>
              <a:gs pos="100000">
                <a:srgbClr val="ADD6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i="1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你能否从硬件的学习中提高计算思维能力？</a:t>
            </a:r>
          </a:p>
          <a:p>
            <a:pPr algn="l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i="1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</a:t>
            </a:r>
            <a:r>
              <a:rPr lang="en-US" altLang="zh-CN" sz="2400" i="1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----</a:t>
            </a:r>
            <a:r>
              <a:rPr lang="zh-CN" altLang="en-US" sz="2400" i="1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学习怎样把问题变成计算机可求解的形式。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隶书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609600" marR="0" indent="-609600" algn="ct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>
            <a:schemeClr val="bg1"/>
          </a:buClr>
          <a:buSzTx/>
          <a:buFont typeface="Wingdings" pitchFamily="2" charset="2"/>
          <a:buNone/>
          <a:tabLst/>
          <a:defRPr kumimoji="1" lang="en-US" sz="26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ahoma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609600" marR="0" indent="-609600" algn="ct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>
            <a:schemeClr val="bg1"/>
          </a:buClr>
          <a:buSzTx/>
          <a:buFont typeface="Wingdings" pitchFamily="2" charset="2"/>
          <a:buNone/>
          <a:tabLst/>
          <a:defRPr kumimoji="1" lang="en-US" sz="26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ahoma" pitchFamily="34" charset="0"/>
            <a:ea typeface="宋体" pitchFamily="2" charset="-122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Designs\Artsy.pot</Template>
  <TotalTime>7082</TotalTime>
  <Words>6974</Words>
  <Application>Microsoft Office PowerPoint</Application>
  <PresentationFormat>全屏显示(4:3)</PresentationFormat>
  <Paragraphs>786</Paragraphs>
  <Slides>95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6</vt:i4>
      </vt:variant>
      <vt:variant>
        <vt:lpstr>幻灯片标题</vt:lpstr>
      </vt:variant>
      <vt:variant>
        <vt:i4>95</vt:i4>
      </vt:variant>
    </vt:vector>
  </HeadingPairs>
  <TitlesOfParts>
    <vt:vector size="102" baseType="lpstr">
      <vt:lpstr>Blends</vt:lpstr>
      <vt:lpstr>Document</vt:lpstr>
      <vt:lpstr>BMP 图象</vt:lpstr>
      <vt:lpstr>位图图像</vt:lpstr>
      <vt:lpstr>文档</vt:lpstr>
      <vt:lpstr>Visio.Drawing.6</vt:lpstr>
      <vt:lpstr>Visio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SWJTU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数据的机器层次表示</dc:title>
  <dc:creator>Y.Q.Ma</dc:creator>
  <cp:lastModifiedBy>Y.Q.Ma</cp:lastModifiedBy>
  <cp:revision>1249</cp:revision>
  <cp:lastPrinted>2022-02-23T07:16:28Z</cp:lastPrinted>
  <dcterms:created xsi:type="dcterms:W3CDTF">2000-10-10T05:39:14Z</dcterms:created>
  <dcterms:modified xsi:type="dcterms:W3CDTF">2023-02-03T01:56:21Z</dcterms:modified>
</cp:coreProperties>
</file>